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90" r:id="rId4"/>
    <p:sldId id="306" r:id="rId5"/>
    <p:sldId id="307" r:id="rId6"/>
    <p:sldId id="308" r:id="rId7"/>
    <p:sldId id="280" r:id="rId8"/>
    <p:sldId id="282" r:id="rId9"/>
    <p:sldId id="288" r:id="rId10"/>
    <p:sldId id="305" r:id="rId11"/>
    <p:sldId id="260" r:id="rId12"/>
    <p:sldId id="296" r:id="rId13"/>
    <p:sldId id="293" r:id="rId14"/>
    <p:sldId id="294" r:id="rId15"/>
    <p:sldId id="295" r:id="rId16"/>
    <p:sldId id="309" r:id="rId17"/>
    <p:sldId id="310" r:id="rId18"/>
    <p:sldId id="311" r:id="rId19"/>
    <p:sldId id="312" r:id="rId20"/>
    <p:sldId id="313" r:id="rId21"/>
    <p:sldId id="314" r:id="rId22"/>
    <p:sldId id="315" r:id="rId23"/>
    <p:sldId id="316" r:id="rId24"/>
    <p:sldId id="317" r:id="rId25"/>
    <p:sldId id="318" r:id="rId26"/>
    <p:sldId id="319" r:id="rId27"/>
    <p:sldId id="302" r:id="rId28"/>
    <p:sldId id="291" r:id="rId29"/>
    <p:sldId id="320" r:id="rId30"/>
    <p:sldId id="321" r:id="rId31"/>
    <p:sldId id="322" r:id="rId32"/>
    <p:sldId id="263" r:id="rId33"/>
    <p:sldId id="264" r:id="rId34"/>
    <p:sldId id="267" r:id="rId35"/>
    <p:sldId id="298" r:id="rId36"/>
    <p:sldId id="323" r:id="rId37"/>
    <p:sldId id="325"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snapToGrid="0">
      <p:cViewPr varScale="1">
        <p:scale>
          <a:sx n="86" d="100"/>
          <a:sy n="86" d="100"/>
        </p:scale>
        <p:origin x="12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Zorbalığa Uğrayanların Y</a:t>
          </a:r>
          <a:r>
            <a:rPr lang="en-GB" sz="4400" b="1" dirty="0" err="1" smtClean="0">
              <a:solidFill>
                <a:srgbClr val="FF0000"/>
              </a:solidFill>
            </a:rPr>
            <a:t>anlış</a:t>
          </a:r>
          <a:r>
            <a:rPr lang="en-GB" sz="4400" b="1" dirty="0" smtClean="0">
              <a:solidFill>
                <a:srgbClr val="FF0000"/>
              </a:solidFill>
            </a:rPr>
            <a:t> </a:t>
          </a:r>
          <a:r>
            <a:rPr lang="tr-TR" sz="4400" b="1" dirty="0" smtClean="0">
              <a:solidFill>
                <a:srgbClr val="FF0000"/>
              </a:solidFill>
            </a:rPr>
            <a:t>İ</a:t>
          </a:r>
          <a:r>
            <a:rPr lang="en-GB" sz="4400" b="1" dirty="0" err="1" smtClean="0">
              <a:solidFill>
                <a:srgbClr val="FF0000"/>
              </a:solidFill>
            </a:rPr>
            <a:t>nançlar</a:t>
          </a:r>
          <a:r>
            <a:rPr lang="tr-TR" sz="4400" b="1" dirty="0" smtClean="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t>
        <a:bodyPr/>
        <a:lstStyle/>
        <a:p>
          <a:endParaRPr lang="tr-TR"/>
        </a:p>
      </dgm:t>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smtClean="0">
              <a:solidFill>
                <a:srgbClr val="FF0000"/>
              </a:solidFill>
            </a:rPr>
            <a:t>UNUTMAYIN</a:t>
          </a:r>
          <a:endParaRPr lang="tr-TR" sz="5400" b="1" dirty="0">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smtClean="0"/>
            <a:t>1. </a:t>
          </a:r>
          <a:r>
            <a:rPr lang="en-GB" sz="2500" b="1" dirty="0" err="1" smtClean="0"/>
            <a:t>Olayı</a:t>
          </a:r>
          <a:r>
            <a:rPr lang="en-GB" sz="2500" b="1" dirty="0" smtClean="0"/>
            <a:t> </a:t>
          </a:r>
          <a:r>
            <a:rPr lang="en-GB" sz="2500" b="1" dirty="0" err="1" smtClean="0"/>
            <a:t>izlemeye</a:t>
          </a:r>
          <a:r>
            <a:rPr lang="en-GB" sz="2500" b="1" dirty="0" smtClean="0"/>
            <a:t> </a:t>
          </a:r>
          <a:r>
            <a:rPr lang="en-GB" sz="2500" b="1" dirty="0" err="1" smtClean="0"/>
            <a:t>dalmayın</a:t>
          </a:r>
          <a:r>
            <a:rPr lang="tr-TR" sz="2500" b="1" dirty="0" smtClean="0"/>
            <a:t>!!!!</a:t>
          </a:r>
          <a:r>
            <a:rPr lang="en-GB" sz="2500" b="1" dirty="0" smtClean="0"/>
            <a:t/>
          </a:r>
          <a:br>
            <a:rPr lang="en-GB" sz="2500" b="1" dirty="0" smtClean="0"/>
          </a:br>
          <a:r>
            <a:rPr lang="en-GB" sz="2500" b="1" dirty="0" smtClean="0"/>
            <a:t>2. </a:t>
          </a:r>
          <a:r>
            <a:rPr lang="en-GB" sz="2500" b="1" dirty="0" err="1" smtClean="0"/>
            <a:t>Zorbaya</a:t>
          </a:r>
          <a:r>
            <a:rPr lang="en-GB" sz="2500" b="1" dirty="0" smtClean="0"/>
            <a:t> </a:t>
          </a:r>
          <a:r>
            <a:rPr lang="en-GB" sz="2500" b="1" dirty="0" err="1" smtClean="0"/>
            <a:t>durmasını</a:t>
          </a:r>
          <a:r>
            <a:rPr lang="en-GB" sz="2500" b="1" dirty="0" smtClean="0"/>
            <a:t> </a:t>
          </a:r>
          <a:r>
            <a:rPr lang="en-GB" sz="2500" b="1" dirty="0" err="1" smtClean="0"/>
            <a:t>söyleyin</a:t>
          </a:r>
          <a:r>
            <a:rPr lang="tr-TR" sz="2500" b="1" dirty="0" smtClean="0"/>
            <a:t>!!!!</a:t>
          </a:r>
          <a:r>
            <a:rPr lang="en-GB" sz="2500" b="1" dirty="0" smtClean="0"/>
            <a:t/>
          </a:r>
          <a:br>
            <a:rPr lang="en-GB" sz="2500" b="1" dirty="0" smtClean="0"/>
          </a:br>
          <a:r>
            <a:rPr lang="en-GB" sz="2500" b="1" dirty="0" smtClean="0"/>
            <a:t>3.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kişiye</a:t>
          </a:r>
          <a:r>
            <a:rPr lang="en-GB" sz="2500" b="1" dirty="0" smtClean="0"/>
            <a:t> </a:t>
          </a:r>
          <a:r>
            <a:rPr lang="en-GB" sz="2500" b="1" dirty="0" err="1" smtClean="0"/>
            <a:t>iyi</a:t>
          </a:r>
          <a:r>
            <a:rPr lang="en-GB" sz="2500" b="1" dirty="0" smtClean="0"/>
            <a:t> </a:t>
          </a:r>
          <a:r>
            <a:rPr lang="en-GB" sz="2500" b="1" dirty="0" err="1" smtClean="0"/>
            <a:t>davranın</a:t>
          </a:r>
          <a:r>
            <a:rPr lang="tr-TR" sz="2500" b="1" dirty="0" smtClean="0"/>
            <a:t>!!!!</a:t>
          </a:r>
          <a:r>
            <a:rPr lang="en-GB" sz="2500" b="1" dirty="0" smtClean="0"/>
            <a:t/>
          </a:r>
          <a:br>
            <a:rPr lang="en-GB" sz="2500" b="1" dirty="0" smtClean="0"/>
          </a:br>
          <a:r>
            <a:rPr lang="en-GB" sz="2500" b="1" dirty="0" smtClean="0"/>
            <a:t>4.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kişiyi</a:t>
          </a:r>
          <a:r>
            <a:rPr lang="en-GB" sz="2500" b="1" dirty="0" smtClean="0"/>
            <a:t> </a:t>
          </a:r>
          <a:r>
            <a:rPr lang="en-GB" sz="2500" b="1" dirty="0" err="1" smtClean="0"/>
            <a:t>sizinle</a:t>
          </a:r>
          <a:r>
            <a:rPr lang="en-GB" sz="2500" b="1" dirty="0" smtClean="0"/>
            <a:t> </a:t>
          </a:r>
          <a:r>
            <a:rPr lang="en-GB" sz="2500" b="1" dirty="0" err="1" smtClean="0"/>
            <a:t>gelmeye</a:t>
          </a:r>
          <a:r>
            <a:rPr lang="en-GB" sz="2500" b="1" dirty="0" smtClean="0"/>
            <a:t> </a:t>
          </a:r>
          <a:r>
            <a:rPr lang="en-GB" sz="2500" b="1" dirty="0" err="1" smtClean="0"/>
            <a:t>ikna</a:t>
          </a:r>
          <a:r>
            <a:rPr lang="en-GB" sz="2500" b="1" dirty="0" smtClean="0"/>
            <a:t> </a:t>
          </a:r>
          <a:r>
            <a:rPr lang="en-GB" sz="2500" b="1" dirty="0" err="1" smtClean="0"/>
            <a:t>edin</a:t>
          </a:r>
          <a:r>
            <a:rPr lang="tr-TR" sz="2500" b="1" dirty="0" smtClean="0"/>
            <a:t>!!!!</a:t>
          </a:r>
          <a:r>
            <a:rPr lang="en-GB" sz="2500" b="1" dirty="0" smtClean="0"/>
            <a:t/>
          </a:r>
          <a:br>
            <a:rPr lang="en-GB" sz="2500" b="1" dirty="0" smtClean="0"/>
          </a:br>
          <a:r>
            <a:rPr lang="en-GB" sz="2500" b="1" dirty="0" smtClean="0"/>
            <a:t>4. </a:t>
          </a:r>
          <a:r>
            <a:rPr lang="en-GB" sz="2500" b="1" dirty="0" err="1" smtClean="0"/>
            <a:t>Bir</a:t>
          </a:r>
          <a:r>
            <a:rPr lang="en-GB" sz="2500" b="1" dirty="0" smtClean="0"/>
            <a:t> </a:t>
          </a:r>
          <a:r>
            <a:rPr lang="en-GB" sz="2500" b="1" dirty="0" err="1" smtClean="0"/>
            <a:t>yetişkini</a:t>
          </a:r>
          <a:r>
            <a:rPr lang="en-GB" sz="2500" b="1" dirty="0" smtClean="0"/>
            <a:t> </a:t>
          </a:r>
          <a:r>
            <a:rPr lang="en-GB" sz="2500" b="1" dirty="0" err="1" smtClean="0"/>
            <a:t>olay</a:t>
          </a:r>
          <a:r>
            <a:rPr lang="en-GB" sz="2500" b="1" dirty="0" smtClean="0"/>
            <a:t> </a:t>
          </a:r>
          <a:r>
            <a:rPr lang="en-GB" sz="2500" b="1" dirty="0" err="1" smtClean="0"/>
            <a:t>yerine</a:t>
          </a:r>
          <a:r>
            <a:rPr lang="en-GB" sz="2500" b="1" dirty="0" smtClean="0"/>
            <a:t> </a:t>
          </a:r>
          <a:r>
            <a:rPr lang="en-GB" sz="2500" b="1" dirty="0" err="1" smtClean="0"/>
            <a:t>çağırın</a:t>
          </a:r>
          <a:r>
            <a:rPr lang="tr-TR" sz="2500" b="1" dirty="0" smtClean="0"/>
            <a:t>!!!!</a:t>
          </a:r>
          <a:r>
            <a:rPr lang="en-GB" sz="2500" b="1" dirty="0" smtClean="0"/>
            <a:t/>
          </a:r>
          <a:br>
            <a:rPr lang="en-GB" sz="2500" b="1" dirty="0" smtClean="0"/>
          </a:br>
          <a:r>
            <a:rPr lang="en-GB" sz="2500" b="1" dirty="0" smtClean="0"/>
            <a:t>5. </a:t>
          </a:r>
          <a:r>
            <a:rPr lang="en-GB" sz="2500" b="1" dirty="0" err="1" smtClean="0"/>
            <a:t>Sadece</a:t>
          </a:r>
          <a:r>
            <a:rPr lang="en-GB" sz="2500" b="1" dirty="0" smtClean="0"/>
            <a:t> </a:t>
          </a:r>
          <a:r>
            <a:rPr lang="en-GB" sz="2500" b="1" dirty="0" err="1" smtClean="0"/>
            <a:t>gülümsemenizle</a:t>
          </a:r>
          <a:r>
            <a:rPr lang="en-GB" sz="2500" b="1" dirty="0" smtClean="0"/>
            <a:t> de </a:t>
          </a:r>
          <a:r>
            <a:rPr lang="en-GB" sz="2500" b="1" dirty="0" err="1" smtClean="0"/>
            <a:t>olsa</a:t>
          </a:r>
          <a:r>
            <a:rPr lang="en-GB" sz="2500" b="1" dirty="0" smtClean="0"/>
            <a:t> </a:t>
          </a:r>
          <a:r>
            <a:rPr lang="en-GB" sz="2500" b="1" dirty="0" err="1" smtClean="0"/>
            <a:t>zorbaya</a:t>
          </a:r>
          <a:r>
            <a:rPr lang="en-GB" sz="2500" b="1" dirty="0" smtClean="0"/>
            <a:t> </a:t>
          </a:r>
          <a:r>
            <a:rPr lang="en-GB" sz="2500" b="1" dirty="0" err="1" smtClean="0"/>
            <a:t>güç</a:t>
          </a:r>
          <a:r>
            <a:rPr lang="en-GB" sz="2500" b="1" dirty="0" smtClean="0"/>
            <a:t> </a:t>
          </a:r>
          <a:r>
            <a:rPr lang="en-GB" sz="2500" b="1" dirty="0" err="1" smtClean="0"/>
            <a:t>vermeyin</a:t>
          </a:r>
          <a:r>
            <a:rPr lang="tr-TR" sz="2500" b="1" dirty="0" smtClean="0"/>
            <a:t>!!!!</a:t>
          </a:r>
          <a:r>
            <a:rPr lang="en-GB" sz="2500" b="1" dirty="0" smtClean="0"/>
            <a:t/>
          </a:r>
          <a:br>
            <a:rPr lang="en-GB" sz="2500" b="1" dirty="0" smtClean="0"/>
          </a:br>
          <a:r>
            <a:rPr lang="en-GB" sz="2500" b="1" dirty="0" smtClean="0"/>
            <a:t>6. </a:t>
          </a:r>
          <a:r>
            <a:rPr lang="en-GB" sz="2500" b="1" dirty="0" err="1" smtClean="0"/>
            <a:t>Ezilenle</a:t>
          </a:r>
          <a:r>
            <a:rPr lang="en-GB" sz="2500" b="1" dirty="0" smtClean="0"/>
            <a:t>, </a:t>
          </a:r>
          <a:r>
            <a:rPr lang="en-GB" sz="2500" b="1" dirty="0" err="1" smtClean="0"/>
            <a:t>yalnız</a:t>
          </a:r>
          <a:r>
            <a:rPr lang="en-GB" sz="2500" b="1" dirty="0" smtClean="0"/>
            <a:t> </a:t>
          </a:r>
          <a:r>
            <a:rPr lang="en-GB" sz="2500" b="1" dirty="0" err="1" smtClean="0"/>
            <a:t>ve</a:t>
          </a:r>
          <a:r>
            <a:rPr lang="en-GB" sz="2500" b="1" dirty="0" smtClean="0"/>
            <a:t> </a:t>
          </a:r>
          <a:r>
            <a:rPr lang="en-GB" sz="2500" b="1" dirty="0" err="1" smtClean="0"/>
            <a:t>mutsuz</a:t>
          </a:r>
          <a:r>
            <a:rPr lang="en-GB" sz="2500" b="1" dirty="0" smtClean="0"/>
            <a:t> </a:t>
          </a:r>
          <a:r>
            <a:rPr lang="en-GB" sz="2500" b="1" dirty="0" err="1" smtClean="0"/>
            <a:t>kişilerle</a:t>
          </a:r>
          <a:r>
            <a:rPr lang="en-GB" sz="2500" b="1" dirty="0" smtClean="0"/>
            <a:t> </a:t>
          </a:r>
          <a:r>
            <a:rPr lang="en-GB" sz="2500" b="1" dirty="0" err="1" smtClean="0"/>
            <a:t>arkadaş</a:t>
          </a:r>
          <a:r>
            <a:rPr lang="en-GB" sz="2500" b="1" dirty="0" smtClean="0"/>
            <a:t> </a:t>
          </a:r>
          <a:r>
            <a:rPr lang="en-GB" sz="2500" b="1" dirty="0" err="1" smtClean="0"/>
            <a:t>olun</a:t>
          </a:r>
          <a:r>
            <a:rPr lang="tr-TR" sz="2500" b="1" dirty="0" smtClean="0"/>
            <a:t>!</a:t>
          </a:r>
          <a:r>
            <a:rPr lang="en-GB" sz="2500" b="1" dirty="0" smtClean="0"/>
            <a:t/>
          </a:r>
          <a:br>
            <a:rPr lang="en-GB" sz="2500" b="1" dirty="0" smtClean="0"/>
          </a:br>
          <a:r>
            <a:rPr lang="en-GB" sz="2500" b="1" dirty="0" smtClean="0"/>
            <a:t>7. </a:t>
          </a:r>
          <a:r>
            <a:rPr lang="en-GB" sz="2500" b="1" dirty="0" err="1" smtClean="0"/>
            <a:t>Unutmayın</a:t>
          </a:r>
          <a:r>
            <a:rPr lang="en-GB" sz="2500" b="1" dirty="0" smtClean="0"/>
            <a:t>, </a:t>
          </a:r>
          <a:r>
            <a:rPr lang="en-GB" sz="2500" b="1" dirty="0" err="1" smtClean="0">
              <a:solidFill>
                <a:srgbClr val="FF0000"/>
              </a:solidFill>
            </a:rPr>
            <a:t>siz</a:t>
          </a:r>
          <a:r>
            <a:rPr lang="en-GB" sz="2500" b="1" dirty="0" smtClean="0">
              <a:solidFill>
                <a:srgbClr val="FF0000"/>
              </a:solidFill>
            </a:rPr>
            <a:t> de </a:t>
          </a:r>
          <a:r>
            <a:rPr lang="en-GB" sz="2500" b="1" dirty="0" err="1" smtClean="0">
              <a:solidFill>
                <a:srgbClr val="FF0000"/>
              </a:solidFill>
            </a:rPr>
            <a:t>bir</a:t>
          </a:r>
          <a:r>
            <a:rPr lang="en-GB" sz="2500" b="1" dirty="0" smtClean="0">
              <a:solidFill>
                <a:srgbClr val="FF0000"/>
              </a:solidFill>
            </a:rPr>
            <a:t> </a:t>
          </a:r>
          <a:r>
            <a:rPr lang="en-GB" sz="2500" b="1" dirty="0" err="1" smtClean="0">
              <a:solidFill>
                <a:srgbClr val="FF0000"/>
              </a:solidFill>
            </a:rPr>
            <a:t>gün</a:t>
          </a:r>
          <a:r>
            <a:rPr lang="en-GB" sz="2500" b="1" dirty="0" smtClean="0">
              <a:solidFill>
                <a:srgbClr val="FF0000"/>
              </a:solidFill>
            </a:rPr>
            <a:t> </a:t>
          </a:r>
          <a:r>
            <a:rPr lang="en-GB" sz="2500" b="1" dirty="0" err="1" smtClean="0">
              <a:solidFill>
                <a:srgbClr val="FF0000"/>
              </a:solidFill>
            </a:rPr>
            <a:t>zorbalığa</a:t>
          </a:r>
          <a:r>
            <a:rPr lang="en-GB" sz="2500" b="1" dirty="0" smtClean="0">
              <a:solidFill>
                <a:srgbClr val="FF0000"/>
              </a:solidFill>
            </a:rPr>
            <a:t> </a:t>
          </a:r>
          <a:r>
            <a:rPr lang="en-GB" sz="2500" b="1" dirty="0" err="1" smtClean="0">
              <a:solidFill>
                <a:srgbClr val="FF0000"/>
              </a:solidFill>
            </a:rPr>
            <a:t>maruz</a:t>
          </a:r>
          <a:r>
            <a:rPr lang="en-GB" sz="2500" b="1" dirty="0" smtClean="0">
              <a:solidFill>
                <a:srgbClr val="FF0000"/>
              </a:solidFill>
            </a:rPr>
            <a:t> </a:t>
          </a:r>
          <a:r>
            <a:rPr lang="en-GB" sz="2500" b="1" dirty="0" err="1" smtClean="0">
              <a:solidFill>
                <a:srgbClr val="FF0000"/>
              </a:solidFill>
            </a:rPr>
            <a:t>kalabilirsiniz</a:t>
          </a:r>
          <a:r>
            <a:rPr lang="en-GB" sz="2500" b="1" dirty="0" smtClean="0">
              <a:solidFill>
                <a:srgbClr val="FF0000"/>
              </a:solidFill>
            </a:rPr>
            <a:t>!</a:t>
          </a:r>
          <a:r>
            <a:rPr lang="tr-TR" sz="2500" b="1" dirty="0" smtClean="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smtClean="0"/>
            <a:t>Akran</a:t>
          </a:r>
          <a:r>
            <a:rPr lang="en-GB" sz="3200" b="1" dirty="0" smtClean="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000" b="1" dirty="0" smtClean="0"/>
            <a:t>“</a:t>
          </a:r>
          <a:r>
            <a:rPr lang="tr-TR" sz="2000" b="1" dirty="0" smtClean="0"/>
            <a:t>G</a:t>
          </a:r>
          <a:r>
            <a:rPr lang="en-GB" sz="2000" b="1" dirty="0" err="1" smtClean="0"/>
            <a:t>üçlü</a:t>
          </a:r>
          <a:r>
            <a:rPr lang="en-GB" sz="2000" b="1" dirty="0" smtClean="0"/>
            <a:t> </a:t>
          </a:r>
          <a:r>
            <a:rPr lang="en-GB" sz="2000" b="1" dirty="0" err="1" smtClean="0"/>
            <a:t>durumdaki</a:t>
          </a:r>
          <a:r>
            <a:rPr lang="en-GB" sz="2000" b="1" dirty="0" smtClean="0"/>
            <a:t> </a:t>
          </a:r>
          <a:r>
            <a:rPr lang="en-GB" sz="2000" b="1" dirty="0" err="1" smtClean="0"/>
            <a:t>bir</a:t>
          </a:r>
          <a:r>
            <a:rPr lang="en-GB" sz="2000" b="1" dirty="0" smtClean="0"/>
            <a:t> </a:t>
          </a:r>
          <a:r>
            <a:rPr lang="en-GB" sz="2000" b="1" dirty="0" err="1" smtClean="0"/>
            <a:t>öğrencinin</a:t>
          </a:r>
          <a:r>
            <a:rPr lang="en-GB" sz="2000" b="1" dirty="0" smtClean="0"/>
            <a:t>; </a:t>
          </a:r>
          <a:r>
            <a:rPr lang="en-GB" sz="2000" b="1" dirty="0" err="1" smtClean="0"/>
            <a:t>kendi</a:t>
          </a:r>
          <a:r>
            <a:rPr lang="en-GB" sz="2000" b="1" dirty="0" smtClean="0"/>
            <a:t> </a:t>
          </a:r>
          <a:r>
            <a:rPr lang="en-GB" sz="2000" b="1" dirty="0" err="1" smtClean="0"/>
            <a:t>kazancı</a:t>
          </a:r>
          <a:r>
            <a:rPr lang="en-GB" sz="2000" b="1" dirty="0" smtClean="0"/>
            <a:t> </a:t>
          </a:r>
          <a:r>
            <a:rPr lang="en-GB" sz="2000" b="1" dirty="0" err="1" smtClean="0"/>
            <a:t>veya</a:t>
          </a:r>
          <a:r>
            <a:rPr lang="en-GB" sz="2000" b="1" dirty="0" smtClean="0"/>
            <a:t> </a:t>
          </a:r>
          <a:r>
            <a:rPr lang="en-GB" sz="2000" b="1" dirty="0" err="1" smtClean="0"/>
            <a:t>keyfi</a:t>
          </a:r>
          <a:r>
            <a:rPr lang="en-GB" sz="2000" b="1" dirty="0" smtClean="0"/>
            <a:t> </a:t>
          </a:r>
          <a:r>
            <a:rPr lang="en-GB" sz="2000" b="1" dirty="0" err="1" smtClean="0"/>
            <a:t>için</a:t>
          </a:r>
          <a:r>
            <a:rPr lang="en-GB" sz="2000" b="1" dirty="0" smtClean="0"/>
            <a:t>, </a:t>
          </a:r>
          <a:r>
            <a:rPr lang="en-GB" sz="2000" b="1" dirty="0" err="1" smtClean="0"/>
            <a:t>daha</a:t>
          </a:r>
          <a:r>
            <a:rPr lang="en-GB" sz="2000" b="1" dirty="0" smtClean="0"/>
            <a:t> </a:t>
          </a:r>
          <a:r>
            <a:rPr lang="en-GB" sz="2000" b="1" dirty="0" err="1" smtClean="0"/>
            <a:t>güçsüz</a:t>
          </a:r>
          <a:r>
            <a:rPr lang="en-GB" sz="2000" b="1" dirty="0" smtClean="0"/>
            <a:t> </a:t>
          </a:r>
          <a:r>
            <a:rPr lang="en-GB" sz="2000" b="1" dirty="0" err="1" smtClean="0"/>
            <a:t>olanlara</a:t>
          </a:r>
          <a:r>
            <a:rPr lang="en-GB" sz="2000" b="1" dirty="0" smtClean="0"/>
            <a:t> </a:t>
          </a:r>
          <a:r>
            <a:rPr lang="en-GB" sz="2000" b="1" dirty="0" err="1" smtClean="0"/>
            <a:t>karşı</a:t>
          </a:r>
          <a:r>
            <a:rPr lang="en-GB" sz="2000" b="1" dirty="0" smtClean="0"/>
            <a:t>, </a:t>
          </a:r>
          <a:r>
            <a:rPr lang="en-GB" sz="2000" b="1" dirty="0" err="1" smtClean="0"/>
            <a:t>sıkıntı</a:t>
          </a:r>
          <a:r>
            <a:rPr lang="en-GB" sz="2000" b="1" dirty="0" smtClean="0"/>
            <a:t> </a:t>
          </a:r>
          <a:r>
            <a:rPr lang="en-GB" sz="2000" b="1" dirty="0" err="1" smtClean="0"/>
            <a:t>vermek</a:t>
          </a:r>
          <a:r>
            <a:rPr lang="en-GB" sz="2000" b="1" dirty="0" smtClean="0"/>
            <a:t> </a:t>
          </a:r>
          <a:r>
            <a:rPr lang="en-GB" sz="2000" b="1" dirty="0" err="1" smtClean="0"/>
            <a:t>niyeti</a:t>
          </a:r>
          <a:r>
            <a:rPr lang="en-GB" sz="2000" b="1" dirty="0" smtClean="0"/>
            <a:t> </a:t>
          </a:r>
          <a:r>
            <a:rPr lang="en-GB" sz="2000" b="1" dirty="0" err="1" smtClean="0"/>
            <a:t>ile</a:t>
          </a:r>
          <a:r>
            <a:rPr lang="en-GB" sz="2000" b="1" dirty="0" smtClean="0"/>
            <a:t> </a:t>
          </a:r>
          <a:r>
            <a:rPr lang="en-GB" sz="2000" b="1" dirty="0" err="1" smtClean="0"/>
            <a:t>Fiziksel</a:t>
          </a:r>
          <a:r>
            <a:rPr lang="en-GB" sz="2000" b="1" dirty="0" smtClean="0"/>
            <a:t>, </a:t>
          </a:r>
          <a:r>
            <a:rPr lang="en-GB" sz="2000" b="1" dirty="0" err="1" smtClean="0"/>
            <a:t>Psikolojik</a:t>
          </a:r>
          <a:r>
            <a:rPr lang="en-GB" sz="2000" b="1" dirty="0" smtClean="0"/>
            <a:t>, </a:t>
          </a:r>
          <a:r>
            <a:rPr lang="en-GB" sz="2000" b="1" dirty="0" err="1" smtClean="0"/>
            <a:t>Sosyal</a:t>
          </a:r>
          <a:r>
            <a:rPr lang="en-GB" sz="2000" b="1" dirty="0" smtClean="0"/>
            <a:t> </a:t>
          </a:r>
          <a:r>
            <a:rPr lang="en-GB" sz="2000" b="1" dirty="0" err="1" smtClean="0"/>
            <a:t>veya</a:t>
          </a:r>
          <a:r>
            <a:rPr lang="en-GB" sz="2000" b="1" dirty="0" smtClean="0"/>
            <a:t> </a:t>
          </a:r>
          <a:r>
            <a:rPr lang="en-GB" sz="2000" b="1" dirty="0" err="1" smtClean="0"/>
            <a:t>Sözel</a:t>
          </a:r>
          <a:r>
            <a:rPr lang="en-GB" sz="2000" b="1" dirty="0" smtClean="0"/>
            <a:t> </a:t>
          </a:r>
          <a:r>
            <a:rPr lang="en-GB" sz="2000" b="1" dirty="0" err="1" smtClean="0"/>
            <a:t>olarak</a:t>
          </a:r>
          <a:r>
            <a:rPr lang="en-GB" sz="2000" b="1" dirty="0" smtClean="0"/>
            <a:t> </a:t>
          </a:r>
          <a:r>
            <a:rPr lang="en-GB" sz="2000" b="1" dirty="0" err="1" smtClean="0"/>
            <a:t>tekrarlayan</a:t>
          </a:r>
          <a:r>
            <a:rPr lang="en-GB" sz="2000" b="1" dirty="0" smtClean="0"/>
            <a:t> </a:t>
          </a:r>
          <a:r>
            <a:rPr lang="en-GB" sz="2000" b="1" dirty="0" err="1" smtClean="0"/>
            <a:t>saldırılarıdır</a:t>
          </a:r>
          <a:r>
            <a:rPr lang="en-GB" sz="2000" b="1" dirty="0" smtClean="0"/>
            <a:t>.”</a:t>
          </a:r>
          <a:endParaRPr lang="tr-TR" sz="2000" dirty="0"/>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t>
        <a:bodyPr/>
        <a:lstStyle/>
        <a:p>
          <a:endParaRPr lang="tr-TR"/>
        </a:p>
      </dgm:t>
    </dgm:pt>
    <dgm:pt modelId="{6E214585-BB04-4DC0-8776-3819485D9941}" type="pres">
      <dgm:prSet presAssocID="{687982EC-77B3-48AE-BB88-B05EBB30789C}" presName="parentText" presStyleLbl="node1" presStyleIdx="0" presStyleCnt="1">
        <dgm:presLayoutVars>
          <dgm:chMax val="0"/>
          <dgm:bulletEnabled val="1"/>
        </dgm:presLayoutVars>
      </dgm:prSet>
      <dgm:spPr/>
      <dgm:t>
        <a:bodyPr/>
        <a:lstStyle/>
        <a:p>
          <a:endParaRPr lang="tr-TR"/>
        </a:p>
      </dgm:t>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000" b="1" dirty="0" smtClean="0"/>
            <a:t>“</a:t>
          </a:r>
          <a:r>
            <a:rPr lang="tr-TR" sz="2000" b="1" dirty="0" smtClean="0"/>
            <a:t>B</a:t>
          </a:r>
          <a:r>
            <a:rPr lang="en-GB" sz="2000" b="1" dirty="0" err="1" smtClean="0"/>
            <a:t>ir</a:t>
          </a:r>
          <a:r>
            <a:rPr lang="en-GB" sz="2000" b="1" dirty="0" smtClean="0"/>
            <a:t> </a:t>
          </a:r>
          <a:r>
            <a:rPr lang="en-GB" sz="2000" b="1" dirty="0" err="1" smtClean="0"/>
            <a:t>ya</a:t>
          </a:r>
          <a:r>
            <a:rPr lang="en-GB" sz="2000" b="1" dirty="0" smtClean="0"/>
            <a:t> da </a:t>
          </a:r>
          <a:r>
            <a:rPr lang="en-GB" sz="2000" b="1" dirty="0" err="1" smtClean="0"/>
            <a:t>daha</a:t>
          </a:r>
          <a:r>
            <a:rPr lang="en-GB" sz="2000" b="1" dirty="0" smtClean="0"/>
            <a:t> </a:t>
          </a:r>
          <a:r>
            <a:rPr lang="en-GB" sz="2000" b="1" dirty="0" err="1" smtClean="0"/>
            <a:t>fazla</a:t>
          </a:r>
          <a:r>
            <a:rPr lang="en-GB" sz="2000" b="1" dirty="0" smtClean="0"/>
            <a:t> </a:t>
          </a:r>
          <a:r>
            <a:rPr lang="tr-TR" sz="2000" b="1" dirty="0" smtClean="0"/>
            <a:t> </a:t>
          </a:r>
          <a:r>
            <a:rPr lang="en-GB" sz="2000" b="1" dirty="0" err="1" smtClean="0"/>
            <a:t>öğrencinin</a:t>
          </a:r>
          <a:r>
            <a:rPr lang="en-GB" sz="2000" b="1" dirty="0" smtClean="0"/>
            <a:t> </a:t>
          </a:r>
          <a:r>
            <a:rPr lang="en-GB" sz="2000" b="1" dirty="0" err="1" smtClean="0"/>
            <a:t>bir</a:t>
          </a:r>
          <a:r>
            <a:rPr lang="en-GB" sz="2000" b="1" dirty="0" smtClean="0"/>
            <a:t> </a:t>
          </a:r>
          <a:r>
            <a:rPr lang="en-GB" sz="2000" b="1" dirty="0" err="1" smtClean="0"/>
            <a:t>başka</a:t>
          </a:r>
          <a:r>
            <a:rPr lang="en-GB" sz="2000" b="1" dirty="0" smtClean="0"/>
            <a:t> </a:t>
          </a:r>
          <a:r>
            <a:rPr lang="en-GB" sz="2000" b="1" dirty="0" err="1" smtClean="0"/>
            <a:t>öğrenciye</a:t>
          </a:r>
          <a:r>
            <a:rPr lang="tr-TR" sz="2000" b="1" dirty="0" smtClean="0"/>
            <a:t> </a:t>
          </a:r>
          <a:r>
            <a:rPr lang="en-GB" sz="2000" b="1" dirty="0" smtClean="0"/>
            <a:t> (</a:t>
          </a:r>
          <a:r>
            <a:rPr lang="en-GB" sz="2000" b="1" dirty="0" err="1" smtClean="0"/>
            <a:t>mağdura</a:t>
          </a:r>
          <a:r>
            <a:rPr lang="en-GB" sz="2000" b="1" dirty="0" smtClean="0"/>
            <a:t>)  </a:t>
          </a:r>
          <a:r>
            <a:rPr lang="en-GB" sz="2000" b="1" u="sng" dirty="0" err="1" smtClean="0"/>
            <a:t>sürekli</a:t>
          </a:r>
          <a:r>
            <a:rPr lang="en-GB" sz="2000" b="1" u="sng" dirty="0" smtClean="0"/>
            <a:t> </a:t>
          </a:r>
          <a:r>
            <a:rPr lang="en-GB" sz="2000" b="1" u="sng" dirty="0" err="1" smtClean="0"/>
            <a:t>olarak</a:t>
          </a:r>
          <a:r>
            <a:rPr lang="en-GB" sz="2000" b="1" dirty="0" smtClean="0"/>
            <a:t> </a:t>
          </a:r>
          <a:r>
            <a:rPr lang="en-GB" sz="2000" b="1" u="sng" dirty="0" err="1" smtClean="0"/>
            <a:t>olumsuz</a:t>
          </a:r>
          <a:r>
            <a:rPr lang="en-GB" sz="2000" b="1" u="sng" dirty="0" smtClean="0"/>
            <a:t> </a:t>
          </a:r>
          <a:r>
            <a:rPr lang="en-GB" sz="2000" b="1" u="sng" dirty="0" err="1" smtClean="0"/>
            <a:t>eylemlerde</a:t>
          </a:r>
          <a:r>
            <a:rPr lang="en-GB" sz="2000" b="1" dirty="0" smtClean="0"/>
            <a:t> </a:t>
          </a:r>
          <a:r>
            <a:rPr lang="tr-TR" sz="2000" b="1" dirty="0" smtClean="0"/>
            <a:t> </a:t>
          </a:r>
          <a:r>
            <a:rPr lang="en-GB" sz="2000" b="1" dirty="0" err="1" smtClean="0"/>
            <a:t>bulunması”dır</a:t>
          </a:r>
          <a:r>
            <a:rPr lang="en-GB" sz="2000" b="1" dirty="0" smtClean="0"/>
            <a:t>.</a:t>
          </a:r>
          <a:endParaRPr lang="tr-TR" sz="20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t>
        <a:bodyPr/>
        <a:lstStyle/>
        <a:p>
          <a:endParaRPr lang="tr-TR"/>
        </a:p>
      </dgm:t>
    </dgm:pt>
    <dgm:pt modelId="{C8DD2F4B-7772-4830-BD26-746D0277DAD6}" type="pres">
      <dgm:prSet presAssocID="{EE7320CC-7F81-4A7D-A081-B635FC7AD9F4}" presName="parentText" presStyleLbl="node1" presStyleIdx="0" presStyleCnt="1" custLinFactNeighborX="176" custLinFactNeighborY="-24099">
        <dgm:presLayoutVars>
          <dgm:chMax val="0"/>
          <dgm:bulletEnabled val="1"/>
        </dgm:presLayoutVars>
      </dgm:prSet>
      <dgm:spPr/>
      <dgm:t>
        <a:bodyPr/>
        <a:lstStyle/>
        <a:p>
          <a:endParaRPr lang="tr-TR"/>
        </a:p>
      </dgm:t>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smtClean="0">
              <a:solidFill>
                <a:srgbClr val="FF0000"/>
              </a:solidFill>
            </a:rPr>
            <a:t>ŞİDDET VE AKRAN ZORBALIĞI</a:t>
          </a:r>
          <a:endParaRPr lang="tr-TR" sz="5500" b="1" kern="1200" dirty="0">
            <a:solidFill>
              <a:srgbClr val="FF0000"/>
            </a:solidFill>
          </a:endParaRPr>
        </a:p>
      </dsp:txBody>
      <dsp:txXfrm>
        <a:off x="64397" y="232123"/>
        <a:ext cx="901520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8CE6-EABE-4520-830D-09763F90AE6A}">
      <dsp:nvSpPr>
        <dsp:cNvPr id="0" name=""/>
        <dsp:cNvSpPr/>
      </dsp:nvSpPr>
      <dsp:spPr>
        <a:xfrm>
          <a:off x="0" y="27"/>
          <a:ext cx="10998958" cy="77786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Şiddete-Zorbalığa Maruz Kalanların Hissettikleri</a:t>
          </a:r>
          <a:endParaRPr lang="tr-TR" sz="3600" kern="1200" dirty="0"/>
        </a:p>
      </dsp:txBody>
      <dsp:txXfrm>
        <a:off x="37972" y="37999"/>
        <a:ext cx="10923014" cy="7019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9EE0-FE8F-479F-9803-3679CE51CB4A}">
      <dsp:nvSpPr>
        <dsp:cNvPr id="0" name=""/>
        <dsp:cNvSpPr/>
      </dsp:nvSpPr>
      <dsp:spPr>
        <a:xfrm>
          <a:off x="0" y="0"/>
          <a:ext cx="10518610"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Zorbalığa Uğrayanların Y</a:t>
          </a:r>
          <a:r>
            <a:rPr lang="en-GB" sz="4400" b="1" kern="1200" dirty="0" err="1" smtClean="0">
              <a:solidFill>
                <a:srgbClr val="FF0000"/>
              </a:solidFill>
            </a:rPr>
            <a:t>anlış</a:t>
          </a:r>
          <a:r>
            <a:rPr lang="en-GB" sz="4400" b="1" kern="1200" dirty="0" smtClean="0">
              <a:solidFill>
                <a:srgbClr val="FF0000"/>
              </a:solidFill>
            </a:rPr>
            <a:t> </a:t>
          </a:r>
          <a:r>
            <a:rPr lang="tr-TR" sz="4400" b="1" kern="1200" dirty="0" smtClean="0">
              <a:solidFill>
                <a:srgbClr val="FF0000"/>
              </a:solidFill>
            </a:rPr>
            <a:t>İ</a:t>
          </a:r>
          <a:r>
            <a:rPr lang="en-GB" sz="4400" b="1" kern="1200" dirty="0" err="1" smtClean="0">
              <a:solidFill>
                <a:srgbClr val="FF0000"/>
              </a:solidFill>
            </a:rPr>
            <a:t>nançlar</a:t>
          </a:r>
          <a:r>
            <a:rPr lang="tr-TR" sz="4400" b="1" kern="1200" dirty="0" smtClean="0">
              <a:solidFill>
                <a:srgbClr val="FF0000"/>
              </a:solidFill>
            </a:rPr>
            <a:t>ı</a:t>
          </a:r>
          <a:endParaRPr lang="tr-TR" sz="4400" kern="1200" dirty="0">
            <a:solidFill>
              <a:srgbClr val="FF0000"/>
            </a:solidFill>
          </a:endParaRPr>
        </a:p>
      </dsp:txBody>
      <dsp:txXfrm>
        <a:off x="59399" y="59399"/>
        <a:ext cx="1039981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CEEF-E72A-4E86-9C98-32B9974566EF}">
      <dsp:nvSpPr>
        <dsp:cNvPr id="0" name=""/>
        <dsp:cNvSpPr/>
      </dsp:nvSpPr>
      <dsp:spPr>
        <a:xfrm>
          <a:off x="0" y="119"/>
          <a:ext cx="10972800" cy="11427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tr-TR" sz="5400" b="1" kern="1200" dirty="0" smtClean="0">
              <a:solidFill>
                <a:srgbClr val="FF0000"/>
              </a:solidFill>
            </a:rPr>
            <a:t>UNUTMAYIN</a:t>
          </a:r>
          <a:endParaRPr lang="tr-TR" sz="5400" b="1" kern="1200" dirty="0">
            <a:solidFill>
              <a:srgbClr val="FF0000"/>
            </a:solidFill>
          </a:endParaRPr>
        </a:p>
      </dsp:txBody>
      <dsp:txXfrm>
        <a:off x="55785" y="55904"/>
        <a:ext cx="10861230" cy="10311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9195-85FC-408C-A594-FE3DD0C62591}">
      <dsp:nvSpPr>
        <dsp:cNvPr id="0" name=""/>
        <dsp:cNvSpPr/>
      </dsp:nvSpPr>
      <dsp:spPr>
        <a:xfrm>
          <a:off x="0" y="181255"/>
          <a:ext cx="11059236" cy="24336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00B050"/>
              </a:solidFill>
            </a:rPr>
            <a:t>ÖFKENİZE HAKİM OLMAK VE KURALLARA UYMAK KAVGA ETMEKTEN DAHA FAZLA CESARET VE EMEK İSTER.</a:t>
          </a:r>
          <a:endParaRPr lang="tr-TR" sz="4400" b="1" kern="1200" dirty="0">
            <a:solidFill>
              <a:srgbClr val="00B050"/>
            </a:solidFill>
          </a:endParaRPr>
        </a:p>
      </dsp:txBody>
      <dsp:txXfrm>
        <a:off x="118799" y="300054"/>
        <a:ext cx="10821638" cy="2196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7014950" cy="86289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smtClean="0">
              <a:solidFill>
                <a:srgbClr val="FF0000"/>
              </a:solidFill>
            </a:rPr>
            <a:t>Seyirci</a:t>
          </a:r>
          <a:r>
            <a:rPr lang="en-GB" sz="4000" b="1" kern="1200" dirty="0" smtClean="0">
              <a:solidFill>
                <a:srgbClr val="FF0000"/>
              </a:solidFill>
            </a:rPr>
            <a:t> ne </a:t>
          </a:r>
          <a:r>
            <a:rPr lang="en-GB" sz="4000" b="1" kern="1200" dirty="0" err="1" smtClean="0">
              <a:solidFill>
                <a:srgbClr val="FF0000"/>
              </a:solidFill>
            </a:rPr>
            <a:t>yapabilir</a:t>
          </a:r>
          <a:r>
            <a:rPr lang="en-GB" sz="4000" b="1" kern="1200" dirty="0" smtClean="0">
              <a:solidFill>
                <a:srgbClr val="FF0000"/>
              </a:solidFill>
            </a:rPr>
            <a:t>?</a:t>
          </a:r>
          <a:endParaRPr lang="tr-TR" sz="4000" kern="1200" dirty="0">
            <a:solidFill>
              <a:srgbClr val="FF0000"/>
            </a:solidFill>
          </a:endParaRPr>
        </a:p>
      </dsp:txBody>
      <dsp:txXfrm>
        <a:off x="42123" y="42123"/>
        <a:ext cx="6930704" cy="7786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34D63-8CAD-406C-A4D7-0E5072B163D7}">
      <dsp:nvSpPr>
        <dsp:cNvPr id="0" name=""/>
        <dsp:cNvSpPr/>
      </dsp:nvSpPr>
      <dsp:spPr>
        <a:xfrm>
          <a:off x="0" y="399000"/>
          <a:ext cx="7283355" cy="448695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smtClean="0"/>
            <a:t>1. </a:t>
          </a:r>
          <a:r>
            <a:rPr lang="en-GB" sz="2500" b="1" kern="1200" dirty="0" err="1" smtClean="0"/>
            <a:t>Olayı</a:t>
          </a:r>
          <a:r>
            <a:rPr lang="en-GB" sz="2500" b="1" kern="1200" dirty="0" smtClean="0"/>
            <a:t> </a:t>
          </a:r>
          <a:r>
            <a:rPr lang="en-GB" sz="2500" b="1" kern="1200" dirty="0" err="1" smtClean="0"/>
            <a:t>izlemeye</a:t>
          </a:r>
          <a:r>
            <a:rPr lang="en-GB" sz="2500" b="1" kern="1200" dirty="0" smtClean="0"/>
            <a:t> </a:t>
          </a:r>
          <a:r>
            <a:rPr lang="en-GB" sz="2500" b="1" kern="1200" dirty="0" err="1" smtClean="0"/>
            <a:t>dalmayın</a:t>
          </a:r>
          <a:r>
            <a:rPr lang="tr-TR" sz="2500" b="1" kern="1200" dirty="0" smtClean="0"/>
            <a:t>!!!!</a:t>
          </a:r>
          <a:r>
            <a:rPr lang="en-GB" sz="2500" b="1" kern="1200" dirty="0" smtClean="0"/>
            <a:t/>
          </a:r>
          <a:br>
            <a:rPr lang="en-GB" sz="2500" b="1" kern="1200" dirty="0" smtClean="0"/>
          </a:br>
          <a:r>
            <a:rPr lang="en-GB" sz="2500" b="1" kern="1200" dirty="0" smtClean="0"/>
            <a:t>2. </a:t>
          </a:r>
          <a:r>
            <a:rPr lang="en-GB" sz="2500" b="1" kern="1200" dirty="0" err="1" smtClean="0"/>
            <a:t>Zorbaya</a:t>
          </a:r>
          <a:r>
            <a:rPr lang="en-GB" sz="2500" b="1" kern="1200" dirty="0" smtClean="0"/>
            <a:t> </a:t>
          </a:r>
          <a:r>
            <a:rPr lang="en-GB" sz="2500" b="1" kern="1200" dirty="0" err="1" smtClean="0"/>
            <a:t>durmasını</a:t>
          </a:r>
          <a:r>
            <a:rPr lang="en-GB" sz="2500" b="1" kern="1200" dirty="0" smtClean="0"/>
            <a:t> </a:t>
          </a:r>
          <a:r>
            <a:rPr lang="en-GB" sz="2500" b="1" kern="1200" dirty="0" err="1" smtClean="0"/>
            <a:t>söyleyin</a:t>
          </a:r>
          <a:r>
            <a:rPr lang="tr-TR" sz="2500" b="1" kern="1200" dirty="0" smtClean="0"/>
            <a:t>!!!!</a:t>
          </a:r>
          <a:r>
            <a:rPr lang="en-GB" sz="2500" b="1" kern="1200" dirty="0" smtClean="0"/>
            <a:t/>
          </a:r>
          <a:br>
            <a:rPr lang="en-GB" sz="2500" b="1" kern="1200" dirty="0" smtClean="0"/>
          </a:br>
          <a:r>
            <a:rPr lang="en-GB" sz="2500" b="1" kern="1200" dirty="0" smtClean="0"/>
            <a:t>3. </a:t>
          </a:r>
          <a:r>
            <a:rPr lang="en-GB" sz="2500" b="1" kern="1200" dirty="0" err="1" smtClean="0"/>
            <a:t>Zorbalığa</a:t>
          </a:r>
          <a:r>
            <a:rPr lang="en-GB" sz="2500" b="1" kern="1200" dirty="0" smtClean="0"/>
            <a:t> </a:t>
          </a:r>
          <a:r>
            <a:rPr lang="en-GB" sz="2500" b="1" kern="1200" dirty="0" err="1" smtClean="0"/>
            <a:t>maruz</a:t>
          </a:r>
          <a:r>
            <a:rPr lang="en-GB" sz="2500" b="1" kern="1200" dirty="0" smtClean="0"/>
            <a:t> </a:t>
          </a:r>
          <a:r>
            <a:rPr lang="en-GB" sz="2500" b="1" kern="1200" dirty="0" err="1" smtClean="0"/>
            <a:t>kalan</a:t>
          </a:r>
          <a:r>
            <a:rPr lang="en-GB" sz="2500" b="1" kern="1200" dirty="0" smtClean="0"/>
            <a:t> </a:t>
          </a:r>
          <a:r>
            <a:rPr lang="en-GB" sz="2500" b="1" kern="1200" dirty="0" err="1" smtClean="0"/>
            <a:t>kişiye</a:t>
          </a:r>
          <a:r>
            <a:rPr lang="en-GB" sz="2500" b="1" kern="1200" dirty="0" smtClean="0"/>
            <a:t> </a:t>
          </a:r>
          <a:r>
            <a:rPr lang="en-GB" sz="2500" b="1" kern="1200" dirty="0" err="1" smtClean="0"/>
            <a:t>iyi</a:t>
          </a:r>
          <a:r>
            <a:rPr lang="en-GB" sz="2500" b="1" kern="1200" dirty="0" smtClean="0"/>
            <a:t> </a:t>
          </a:r>
          <a:r>
            <a:rPr lang="en-GB" sz="2500" b="1" kern="1200" dirty="0" err="1" smtClean="0"/>
            <a:t>davranın</a:t>
          </a:r>
          <a:r>
            <a:rPr lang="tr-TR" sz="2500" b="1" kern="1200" dirty="0" smtClean="0"/>
            <a:t>!!!!</a:t>
          </a:r>
          <a:r>
            <a:rPr lang="en-GB" sz="2500" b="1" kern="1200" dirty="0" smtClean="0"/>
            <a:t/>
          </a:r>
          <a:br>
            <a:rPr lang="en-GB" sz="2500" b="1" kern="1200" dirty="0" smtClean="0"/>
          </a:br>
          <a:r>
            <a:rPr lang="en-GB" sz="2500" b="1" kern="1200" dirty="0" smtClean="0"/>
            <a:t>4. </a:t>
          </a:r>
          <a:r>
            <a:rPr lang="en-GB" sz="2500" b="1" kern="1200" dirty="0" err="1" smtClean="0"/>
            <a:t>Zorbalığa</a:t>
          </a:r>
          <a:r>
            <a:rPr lang="en-GB" sz="2500" b="1" kern="1200" dirty="0" smtClean="0"/>
            <a:t> </a:t>
          </a:r>
          <a:r>
            <a:rPr lang="en-GB" sz="2500" b="1" kern="1200" dirty="0" err="1" smtClean="0"/>
            <a:t>maruz</a:t>
          </a:r>
          <a:r>
            <a:rPr lang="en-GB" sz="2500" b="1" kern="1200" dirty="0" smtClean="0"/>
            <a:t> </a:t>
          </a:r>
          <a:r>
            <a:rPr lang="en-GB" sz="2500" b="1" kern="1200" dirty="0" err="1" smtClean="0"/>
            <a:t>kalan</a:t>
          </a:r>
          <a:r>
            <a:rPr lang="en-GB" sz="2500" b="1" kern="1200" dirty="0" smtClean="0"/>
            <a:t> </a:t>
          </a:r>
          <a:r>
            <a:rPr lang="en-GB" sz="2500" b="1" kern="1200" dirty="0" err="1" smtClean="0"/>
            <a:t>kişiyi</a:t>
          </a:r>
          <a:r>
            <a:rPr lang="en-GB" sz="2500" b="1" kern="1200" dirty="0" smtClean="0"/>
            <a:t> </a:t>
          </a:r>
          <a:r>
            <a:rPr lang="en-GB" sz="2500" b="1" kern="1200" dirty="0" err="1" smtClean="0"/>
            <a:t>sizinle</a:t>
          </a:r>
          <a:r>
            <a:rPr lang="en-GB" sz="2500" b="1" kern="1200" dirty="0" smtClean="0"/>
            <a:t> </a:t>
          </a:r>
          <a:r>
            <a:rPr lang="en-GB" sz="2500" b="1" kern="1200" dirty="0" err="1" smtClean="0"/>
            <a:t>gelmeye</a:t>
          </a:r>
          <a:r>
            <a:rPr lang="en-GB" sz="2500" b="1" kern="1200" dirty="0" smtClean="0"/>
            <a:t> </a:t>
          </a:r>
          <a:r>
            <a:rPr lang="en-GB" sz="2500" b="1" kern="1200" dirty="0" err="1" smtClean="0"/>
            <a:t>ikna</a:t>
          </a:r>
          <a:r>
            <a:rPr lang="en-GB" sz="2500" b="1" kern="1200" dirty="0" smtClean="0"/>
            <a:t> </a:t>
          </a:r>
          <a:r>
            <a:rPr lang="en-GB" sz="2500" b="1" kern="1200" dirty="0" err="1" smtClean="0"/>
            <a:t>edin</a:t>
          </a:r>
          <a:r>
            <a:rPr lang="tr-TR" sz="2500" b="1" kern="1200" dirty="0" smtClean="0"/>
            <a:t>!!!!</a:t>
          </a:r>
          <a:r>
            <a:rPr lang="en-GB" sz="2500" b="1" kern="1200" dirty="0" smtClean="0"/>
            <a:t/>
          </a:r>
          <a:br>
            <a:rPr lang="en-GB" sz="2500" b="1" kern="1200" dirty="0" smtClean="0"/>
          </a:br>
          <a:r>
            <a:rPr lang="en-GB" sz="2500" b="1" kern="1200" dirty="0" smtClean="0"/>
            <a:t>4. </a:t>
          </a:r>
          <a:r>
            <a:rPr lang="en-GB" sz="2500" b="1" kern="1200" dirty="0" err="1" smtClean="0"/>
            <a:t>Bir</a:t>
          </a:r>
          <a:r>
            <a:rPr lang="en-GB" sz="2500" b="1" kern="1200" dirty="0" smtClean="0"/>
            <a:t> </a:t>
          </a:r>
          <a:r>
            <a:rPr lang="en-GB" sz="2500" b="1" kern="1200" dirty="0" err="1" smtClean="0"/>
            <a:t>yetişkini</a:t>
          </a:r>
          <a:r>
            <a:rPr lang="en-GB" sz="2500" b="1" kern="1200" dirty="0" smtClean="0"/>
            <a:t> </a:t>
          </a:r>
          <a:r>
            <a:rPr lang="en-GB" sz="2500" b="1" kern="1200" dirty="0" err="1" smtClean="0"/>
            <a:t>olay</a:t>
          </a:r>
          <a:r>
            <a:rPr lang="en-GB" sz="2500" b="1" kern="1200" dirty="0" smtClean="0"/>
            <a:t> </a:t>
          </a:r>
          <a:r>
            <a:rPr lang="en-GB" sz="2500" b="1" kern="1200" dirty="0" err="1" smtClean="0"/>
            <a:t>yerine</a:t>
          </a:r>
          <a:r>
            <a:rPr lang="en-GB" sz="2500" b="1" kern="1200" dirty="0" smtClean="0"/>
            <a:t> </a:t>
          </a:r>
          <a:r>
            <a:rPr lang="en-GB" sz="2500" b="1" kern="1200" dirty="0" err="1" smtClean="0"/>
            <a:t>çağırın</a:t>
          </a:r>
          <a:r>
            <a:rPr lang="tr-TR" sz="2500" b="1" kern="1200" dirty="0" smtClean="0"/>
            <a:t>!!!!</a:t>
          </a:r>
          <a:r>
            <a:rPr lang="en-GB" sz="2500" b="1" kern="1200" dirty="0" smtClean="0"/>
            <a:t/>
          </a:r>
          <a:br>
            <a:rPr lang="en-GB" sz="2500" b="1" kern="1200" dirty="0" smtClean="0"/>
          </a:br>
          <a:r>
            <a:rPr lang="en-GB" sz="2500" b="1" kern="1200" dirty="0" smtClean="0"/>
            <a:t>5. </a:t>
          </a:r>
          <a:r>
            <a:rPr lang="en-GB" sz="2500" b="1" kern="1200" dirty="0" err="1" smtClean="0"/>
            <a:t>Sadece</a:t>
          </a:r>
          <a:r>
            <a:rPr lang="en-GB" sz="2500" b="1" kern="1200" dirty="0" smtClean="0"/>
            <a:t> </a:t>
          </a:r>
          <a:r>
            <a:rPr lang="en-GB" sz="2500" b="1" kern="1200" dirty="0" err="1" smtClean="0"/>
            <a:t>gülümsemenizle</a:t>
          </a:r>
          <a:r>
            <a:rPr lang="en-GB" sz="2500" b="1" kern="1200" dirty="0" smtClean="0"/>
            <a:t> de </a:t>
          </a:r>
          <a:r>
            <a:rPr lang="en-GB" sz="2500" b="1" kern="1200" dirty="0" err="1" smtClean="0"/>
            <a:t>olsa</a:t>
          </a:r>
          <a:r>
            <a:rPr lang="en-GB" sz="2500" b="1" kern="1200" dirty="0" smtClean="0"/>
            <a:t> </a:t>
          </a:r>
          <a:r>
            <a:rPr lang="en-GB" sz="2500" b="1" kern="1200" dirty="0" err="1" smtClean="0"/>
            <a:t>zorbaya</a:t>
          </a:r>
          <a:r>
            <a:rPr lang="en-GB" sz="2500" b="1" kern="1200" dirty="0" smtClean="0"/>
            <a:t> </a:t>
          </a:r>
          <a:r>
            <a:rPr lang="en-GB" sz="2500" b="1" kern="1200" dirty="0" err="1" smtClean="0"/>
            <a:t>güç</a:t>
          </a:r>
          <a:r>
            <a:rPr lang="en-GB" sz="2500" b="1" kern="1200" dirty="0" smtClean="0"/>
            <a:t> </a:t>
          </a:r>
          <a:r>
            <a:rPr lang="en-GB" sz="2500" b="1" kern="1200" dirty="0" err="1" smtClean="0"/>
            <a:t>vermeyin</a:t>
          </a:r>
          <a:r>
            <a:rPr lang="tr-TR" sz="2500" b="1" kern="1200" dirty="0" smtClean="0"/>
            <a:t>!!!!</a:t>
          </a:r>
          <a:r>
            <a:rPr lang="en-GB" sz="2500" b="1" kern="1200" dirty="0" smtClean="0"/>
            <a:t/>
          </a:r>
          <a:br>
            <a:rPr lang="en-GB" sz="2500" b="1" kern="1200" dirty="0" smtClean="0"/>
          </a:br>
          <a:r>
            <a:rPr lang="en-GB" sz="2500" b="1" kern="1200" dirty="0" smtClean="0"/>
            <a:t>6. </a:t>
          </a:r>
          <a:r>
            <a:rPr lang="en-GB" sz="2500" b="1" kern="1200" dirty="0" err="1" smtClean="0"/>
            <a:t>Ezilenle</a:t>
          </a:r>
          <a:r>
            <a:rPr lang="en-GB" sz="2500" b="1" kern="1200" dirty="0" smtClean="0"/>
            <a:t>, </a:t>
          </a:r>
          <a:r>
            <a:rPr lang="en-GB" sz="2500" b="1" kern="1200" dirty="0" err="1" smtClean="0"/>
            <a:t>yalnız</a:t>
          </a:r>
          <a:r>
            <a:rPr lang="en-GB" sz="2500" b="1" kern="1200" dirty="0" smtClean="0"/>
            <a:t> </a:t>
          </a:r>
          <a:r>
            <a:rPr lang="en-GB" sz="2500" b="1" kern="1200" dirty="0" err="1" smtClean="0"/>
            <a:t>ve</a:t>
          </a:r>
          <a:r>
            <a:rPr lang="en-GB" sz="2500" b="1" kern="1200" dirty="0" smtClean="0"/>
            <a:t> </a:t>
          </a:r>
          <a:r>
            <a:rPr lang="en-GB" sz="2500" b="1" kern="1200" dirty="0" err="1" smtClean="0"/>
            <a:t>mutsuz</a:t>
          </a:r>
          <a:r>
            <a:rPr lang="en-GB" sz="2500" b="1" kern="1200" dirty="0" smtClean="0"/>
            <a:t> </a:t>
          </a:r>
          <a:r>
            <a:rPr lang="en-GB" sz="2500" b="1" kern="1200" dirty="0" err="1" smtClean="0"/>
            <a:t>kişilerle</a:t>
          </a:r>
          <a:r>
            <a:rPr lang="en-GB" sz="2500" b="1" kern="1200" dirty="0" smtClean="0"/>
            <a:t> </a:t>
          </a:r>
          <a:r>
            <a:rPr lang="en-GB" sz="2500" b="1" kern="1200" dirty="0" err="1" smtClean="0"/>
            <a:t>arkadaş</a:t>
          </a:r>
          <a:r>
            <a:rPr lang="en-GB" sz="2500" b="1" kern="1200" dirty="0" smtClean="0"/>
            <a:t> </a:t>
          </a:r>
          <a:r>
            <a:rPr lang="en-GB" sz="2500" b="1" kern="1200" dirty="0" err="1" smtClean="0"/>
            <a:t>olun</a:t>
          </a:r>
          <a:r>
            <a:rPr lang="tr-TR" sz="2500" b="1" kern="1200" dirty="0" smtClean="0"/>
            <a:t>!</a:t>
          </a:r>
          <a:r>
            <a:rPr lang="en-GB" sz="2500" b="1" kern="1200" dirty="0" smtClean="0"/>
            <a:t/>
          </a:r>
          <a:br>
            <a:rPr lang="en-GB" sz="2500" b="1" kern="1200" dirty="0" smtClean="0"/>
          </a:br>
          <a:r>
            <a:rPr lang="en-GB" sz="2500" b="1" kern="1200" dirty="0" smtClean="0"/>
            <a:t>7. </a:t>
          </a:r>
          <a:r>
            <a:rPr lang="en-GB" sz="2500" b="1" kern="1200" dirty="0" err="1" smtClean="0"/>
            <a:t>Unutmayın</a:t>
          </a:r>
          <a:r>
            <a:rPr lang="en-GB" sz="2500" b="1" kern="1200" dirty="0" smtClean="0"/>
            <a:t>, </a:t>
          </a:r>
          <a:r>
            <a:rPr lang="en-GB" sz="2500" b="1" kern="1200" dirty="0" err="1" smtClean="0">
              <a:solidFill>
                <a:srgbClr val="FF0000"/>
              </a:solidFill>
            </a:rPr>
            <a:t>siz</a:t>
          </a:r>
          <a:r>
            <a:rPr lang="en-GB" sz="2500" b="1" kern="1200" dirty="0" smtClean="0">
              <a:solidFill>
                <a:srgbClr val="FF0000"/>
              </a:solidFill>
            </a:rPr>
            <a:t> de </a:t>
          </a:r>
          <a:r>
            <a:rPr lang="en-GB" sz="2500" b="1" kern="1200" dirty="0" err="1" smtClean="0">
              <a:solidFill>
                <a:srgbClr val="FF0000"/>
              </a:solidFill>
            </a:rPr>
            <a:t>bir</a:t>
          </a:r>
          <a:r>
            <a:rPr lang="en-GB" sz="2500" b="1" kern="1200" dirty="0" smtClean="0">
              <a:solidFill>
                <a:srgbClr val="FF0000"/>
              </a:solidFill>
            </a:rPr>
            <a:t> </a:t>
          </a:r>
          <a:r>
            <a:rPr lang="en-GB" sz="2500" b="1" kern="1200" dirty="0" err="1" smtClean="0">
              <a:solidFill>
                <a:srgbClr val="FF0000"/>
              </a:solidFill>
            </a:rPr>
            <a:t>gün</a:t>
          </a:r>
          <a:r>
            <a:rPr lang="en-GB" sz="2500" b="1" kern="1200" dirty="0" smtClean="0">
              <a:solidFill>
                <a:srgbClr val="FF0000"/>
              </a:solidFill>
            </a:rPr>
            <a:t> </a:t>
          </a:r>
          <a:r>
            <a:rPr lang="en-GB" sz="2500" b="1" kern="1200" dirty="0" err="1" smtClean="0">
              <a:solidFill>
                <a:srgbClr val="FF0000"/>
              </a:solidFill>
            </a:rPr>
            <a:t>zorbalığa</a:t>
          </a:r>
          <a:r>
            <a:rPr lang="en-GB" sz="2500" b="1" kern="1200" dirty="0" smtClean="0">
              <a:solidFill>
                <a:srgbClr val="FF0000"/>
              </a:solidFill>
            </a:rPr>
            <a:t> </a:t>
          </a:r>
          <a:r>
            <a:rPr lang="en-GB" sz="2500" b="1" kern="1200" dirty="0" err="1" smtClean="0">
              <a:solidFill>
                <a:srgbClr val="FF0000"/>
              </a:solidFill>
            </a:rPr>
            <a:t>maruz</a:t>
          </a:r>
          <a:r>
            <a:rPr lang="en-GB" sz="2500" b="1" kern="1200" dirty="0" smtClean="0">
              <a:solidFill>
                <a:srgbClr val="FF0000"/>
              </a:solidFill>
            </a:rPr>
            <a:t> </a:t>
          </a:r>
          <a:r>
            <a:rPr lang="en-GB" sz="2500" b="1" kern="1200" dirty="0" err="1" smtClean="0">
              <a:solidFill>
                <a:srgbClr val="FF0000"/>
              </a:solidFill>
            </a:rPr>
            <a:t>kalabilirsiniz</a:t>
          </a:r>
          <a:r>
            <a:rPr lang="en-GB" sz="2500" b="1" kern="1200" dirty="0" smtClean="0">
              <a:solidFill>
                <a:srgbClr val="FF0000"/>
              </a:solidFill>
            </a:rPr>
            <a:t>!</a:t>
          </a:r>
          <a:r>
            <a:rPr lang="tr-TR" sz="2500" b="1" kern="1200" dirty="0" smtClean="0">
              <a:solidFill>
                <a:srgbClr val="FF0000"/>
              </a:solidFill>
            </a:rPr>
            <a:t>!!!</a:t>
          </a:r>
          <a:endParaRPr lang="tr-TR" sz="2500" kern="1200" dirty="0">
            <a:solidFill>
              <a:srgbClr val="FF0000"/>
            </a:solidFill>
          </a:endParaRPr>
        </a:p>
      </dsp:txBody>
      <dsp:txXfrm>
        <a:off x="219035" y="618035"/>
        <a:ext cx="6845285" cy="404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83"/>
          <a:ext cx="3501189" cy="91212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44526" y="45009"/>
        <a:ext cx="3412137" cy="82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1118640"/>
          <a:ext cx="4409538" cy="2433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118799" y="1237439"/>
        <a:ext cx="4171940" cy="2196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F07A-FA6E-4A74-B84E-A51168495181}">
      <dsp:nvSpPr>
        <dsp:cNvPr id="0" name=""/>
        <dsp:cNvSpPr/>
      </dsp:nvSpPr>
      <dsp:spPr>
        <a:xfrm>
          <a:off x="0" y="15483"/>
          <a:ext cx="3597442" cy="613611"/>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err="1" smtClean="0"/>
            <a:t>Akran</a:t>
          </a:r>
          <a:r>
            <a:rPr lang="en-GB" sz="3200" b="1" kern="1200" dirty="0" smtClean="0"/>
            <a:t> Zorbalığı </a:t>
          </a:r>
          <a:endParaRPr lang="tr-TR" sz="3200" kern="1200" dirty="0"/>
        </a:p>
      </dsp:txBody>
      <dsp:txXfrm>
        <a:off x="29954" y="45437"/>
        <a:ext cx="3537534" cy="5537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14585-BB04-4DC0-8776-3819485D9941}">
      <dsp:nvSpPr>
        <dsp:cNvPr id="0" name=""/>
        <dsp:cNvSpPr/>
      </dsp:nvSpPr>
      <dsp:spPr>
        <a:xfrm>
          <a:off x="0" y="327"/>
          <a:ext cx="5591175" cy="1342369"/>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a:t>
          </a:r>
          <a:r>
            <a:rPr lang="tr-TR" sz="2000" b="1" kern="1200" dirty="0" smtClean="0"/>
            <a:t>G</a:t>
          </a:r>
          <a:r>
            <a:rPr lang="en-GB" sz="2000" b="1" kern="1200" dirty="0" err="1" smtClean="0"/>
            <a:t>üçlü</a:t>
          </a:r>
          <a:r>
            <a:rPr lang="en-GB" sz="2000" b="1" kern="1200" dirty="0" smtClean="0"/>
            <a:t> </a:t>
          </a:r>
          <a:r>
            <a:rPr lang="en-GB" sz="2000" b="1" kern="1200" dirty="0" err="1" smtClean="0"/>
            <a:t>durumdaki</a:t>
          </a:r>
          <a:r>
            <a:rPr lang="en-GB" sz="2000" b="1" kern="1200" dirty="0" smtClean="0"/>
            <a:t> </a:t>
          </a:r>
          <a:r>
            <a:rPr lang="en-GB" sz="2000" b="1" kern="1200" dirty="0" err="1" smtClean="0"/>
            <a:t>bir</a:t>
          </a:r>
          <a:r>
            <a:rPr lang="en-GB" sz="2000" b="1" kern="1200" dirty="0" smtClean="0"/>
            <a:t> </a:t>
          </a:r>
          <a:r>
            <a:rPr lang="en-GB" sz="2000" b="1" kern="1200" dirty="0" err="1" smtClean="0"/>
            <a:t>öğrencinin</a:t>
          </a:r>
          <a:r>
            <a:rPr lang="en-GB" sz="2000" b="1" kern="1200" dirty="0" smtClean="0"/>
            <a:t>; </a:t>
          </a:r>
          <a:r>
            <a:rPr lang="en-GB" sz="2000" b="1" kern="1200" dirty="0" err="1" smtClean="0"/>
            <a:t>kendi</a:t>
          </a:r>
          <a:r>
            <a:rPr lang="en-GB" sz="2000" b="1" kern="1200" dirty="0" smtClean="0"/>
            <a:t> </a:t>
          </a:r>
          <a:r>
            <a:rPr lang="en-GB" sz="2000" b="1" kern="1200" dirty="0" err="1" smtClean="0"/>
            <a:t>kazancı</a:t>
          </a:r>
          <a:r>
            <a:rPr lang="en-GB" sz="2000" b="1" kern="1200" dirty="0" smtClean="0"/>
            <a:t> </a:t>
          </a:r>
          <a:r>
            <a:rPr lang="en-GB" sz="2000" b="1" kern="1200" dirty="0" err="1" smtClean="0"/>
            <a:t>veya</a:t>
          </a:r>
          <a:r>
            <a:rPr lang="en-GB" sz="2000" b="1" kern="1200" dirty="0" smtClean="0"/>
            <a:t> </a:t>
          </a:r>
          <a:r>
            <a:rPr lang="en-GB" sz="2000" b="1" kern="1200" dirty="0" err="1" smtClean="0"/>
            <a:t>keyfi</a:t>
          </a:r>
          <a:r>
            <a:rPr lang="en-GB" sz="2000" b="1" kern="1200" dirty="0" smtClean="0"/>
            <a:t> </a:t>
          </a:r>
          <a:r>
            <a:rPr lang="en-GB" sz="2000" b="1" kern="1200" dirty="0" err="1" smtClean="0"/>
            <a:t>için</a:t>
          </a:r>
          <a:r>
            <a:rPr lang="en-GB" sz="2000" b="1" kern="1200" dirty="0" smtClean="0"/>
            <a:t>, </a:t>
          </a:r>
          <a:r>
            <a:rPr lang="en-GB" sz="2000" b="1" kern="1200" dirty="0" err="1" smtClean="0"/>
            <a:t>daha</a:t>
          </a:r>
          <a:r>
            <a:rPr lang="en-GB" sz="2000" b="1" kern="1200" dirty="0" smtClean="0"/>
            <a:t> </a:t>
          </a:r>
          <a:r>
            <a:rPr lang="en-GB" sz="2000" b="1" kern="1200" dirty="0" err="1" smtClean="0"/>
            <a:t>güçsüz</a:t>
          </a:r>
          <a:r>
            <a:rPr lang="en-GB" sz="2000" b="1" kern="1200" dirty="0" smtClean="0"/>
            <a:t> </a:t>
          </a:r>
          <a:r>
            <a:rPr lang="en-GB" sz="2000" b="1" kern="1200" dirty="0" err="1" smtClean="0"/>
            <a:t>olanlara</a:t>
          </a:r>
          <a:r>
            <a:rPr lang="en-GB" sz="2000" b="1" kern="1200" dirty="0" smtClean="0"/>
            <a:t> </a:t>
          </a:r>
          <a:r>
            <a:rPr lang="en-GB" sz="2000" b="1" kern="1200" dirty="0" err="1" smtClean="0"/>
            <a:t>karşı</a:t>
          </a:r>
          <a:r>
            <a:rPr lang="en-GB" sz="2000" b="1" kern="1200" dirty="0" smtClean="0"/>
            <a:t>, </a:t>
          </a:r>
          <a:r>
            <a:rPr lang="en-GB" sz="2000" b="1" kern="1200" dirty="0" err="1" smtClean="0"/>
            <a:t>sıkıntı</a:t>
          </a:r>
          <a:r>
            <a:rPr lang="en-GB" sz="2000" b="1" kern="1200" dirty="0" smtClean="0"/>
            <a:t> </a:t>
          </a:r>
          <a:r>
            <a:rPr lang="en-GB" sz="2000" b="1" kern="1200" dirty="0" err="1" smtClean="0"/>
            <a:t>vermek</a:t>
          </a:r>
          <a:r>
            <a:rPr lang="en-GB" sz="2000" b="1" kern="1200" dirty="0" smtClean="0"/>
            <a:t> </a:t>
          </a:r>
          <a:r>
            <a:rPr lang="en-GB" sz="2000" b="1" kern="1200" dirty="0" err="1" smtClean="0"/>
            <a:t>niyeti</a:t>
          </a:r>
          <a:r>
            <a:rPr lang="en-GB" sz="2000" b="1" kern="1200" dirty="0" smtClean="0"/>
            <a:t> </a:t>
          </a:r>
          <a:r>
            <a:rPr lang="en-GB" sz="2000" b="1" kern="1200" dirty="0" err="1" smtClean="0"/>
            <a:t>ile</a:t>
          </a:r>
          <a:r>
            <a:rPr lang="en-GB" sz="2000" b="1" kern="1200" dirty="0" smtClean="0"/>
            <a:t> </a:t>
          </a:r>
          <a:r>
            <a:rPr lang="en-GB" sz="2000" b="1" kern="1200" dirty="0" err="1" smtClean="0"/>
            <a:t>Fiziksel</a:t>
          </a:r>
          <a:r>
            <a:rPr lang="en-GB" sz="2000" b="1" kern="1200" dirty="0" smtClean="0"/>
            <a:t>, </a:t>
          </a:r>
          <a:r>
            <a:rPr lang="en-GB" sz="2000" b="1" kern="1200" dirty="0" err="1" smtClean="0"/>
            <a:t>Psikolojik</a:t>
          </a:r>
          <a:r>
            <a:rPr lang="en-GB" sz="2000" b="1" kern="1200" dirty="0" smtClean="0"/>
            <a:t>, </a:t>
          </a:r>
          <a:r>
            <a:rPr lang="en-GB" sz="2000" b="1" kern="1200" dirty="0" err="1" smtClean="0"/>
            <a:t>Sosyal</a:t>
          </a:r>
          <a:r>
            <a:rPr lang="en-GB" sz="2000" b="1" kern="1200" dirty="0" smtClean="0"/>
            <a:t> </a:t>
          </a:r>
          <a:r>
            <a:rPr lang="en-GB" sz="2000" b="1" kern="1200" dirty="0" err="1" smtClean="0"/>
            <a:t>veya</a:t>
          </a:r>
          <a:r>
            <a:rPr lang="en-GB" sz="2000" b="1" kern="1200" dirty="0" smtClean="0"/>
            <a:t> </a:t>
          </a:r>
          <a:r>
            <a:rPr lang="en-GB" sz="2000" b="1" kern="1200" dirty="0" err="1" smtClean="0"/>
            <a:t>Sözel</a:t>
          </a:r>
          <a:r>
            <a:rPr lang="en-GB" sz="2000" b="1" kern="1200" dirty="0" smtClean="0"/>
            <a:t> </a:t>
          </a:r>
          <a:r>
            <a:rPr lang="en-GB" sz="2000" b="1" kern="1200" dirty="0" err="1" smtClean="0"/>
            <a:t>olarak</a:t>
          </a:r>
          <a:r>
            <a:rPr lang="en-GB" sz="2000" b="1" kern="1200" dirty="0" smtClean="0"/>
            <a:t> </a:t>
          </a:r>
          <a:r>
            <a:rPr lang="en-GB" sz="2000" b="1" kern="1200" dirty="0" err="1" smtClean="0"/>
            <a:t>tekrarlayan</a:t>
          </a:r>
          <a:r>
            <a:rPr lang="en-GB" sz="2000" b="1" kern="1200" dirty="0" smtClean="0"/>
            <a:t> </a:t>
          </a:r>
          <a:r>
            <a:rPr lang="en-GB" sz="2000" b="1" kern="1200" dirty="0" err="1" smtClean="0"/>
            <a:t>saldırılarıdır</a:t>
          </a:r>
          <a:r>
            <a:rPr lang="en-GB" sz="2000" b="1" kern="1200" dirty="0" smtClean="0"/>
            <a:t>.”</a:t>
          </a:r>
          <a:endParaRPr lang="tr-TR" sz="2000" kern="1200" dirty="0"/>
        </a:p>
      </dsp:txBody>
      <dsp:txXfrm>
        <a:off x="65529" y="65856"/>
        <a:ext cx="5460117" cy="1211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D2F4B-7772-4830-BD26-746D0277DAD6}">
      <dsp:nvSpPr>
        <dsp:cNvPr id="0" name=""/>
        <dsp:cNvSpPr/>
      </dsp:nvSpPr>
      <dsp:spPr>
        <a:xfrm>
          <a:off x="0" y="0"/>
          <a:ext cx="5591175"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a:t>
          </a:r>
          <a:r>
            <a:rPr lang="tr-TR" sz="2000" b="1" kern="1200" dirty="0" smtClean="0"/>
            <a:t>B</a:t>
          </a:r>
          <a:r>
            <a:rPr lang="en-GB" sz="2000" b="1" kern="1200" dirty="0" err="1" smtClean="0"/>
            <a:t>ir</a:t>
          </a:r>
          <a:r>
            <a:rPr lang="en-GB" sz="2000" b="1" kern="1200" dirty="0" smtClean="0"/>
            <a:t> </a:t>
          </a:r>
          <a:r>
            <a:rPr lang="en-GB" sz="2000" b="1" kern="1200" dirty="0" err="1" smtClean="0"/>
            <a:t>ya</a:t>
          </a:r>
          <a:r>
            <a:rPr lang="en-GB" sz="2000" b="1" kern="1200" dirty="0" smtClean="0"/>
            <a:t> da </a:t>
          </a:r>
          <a:r>
            <a:rPr lang="en-GB" sz="2000" b="1" kern="1200" dirty="0" err="1" smtClean="0"/>
            <a:t>daha</a:t>
          </a:r>
          <a:r>
            <a:rPr lang="en-GB" sz="2000" b="1" kern="1200" dirty="0" smtClean="0"/>
            <a:t> </a:t>
          </a:r>
          <a:r>
            <a:rPr lang="en-GB" sz="2000" b="1" kern="1200" dirty="0" err="1" smtClean="0"/>
            <a:t>fazla</a:t>
          </a:r>
          <a:r>
            <a:rPr lang="en-GB" sz="2000" b="1" kern="1200" dirty="0" smtClean="0"/>
            <a:t> </a:t>
          </a:r>
          <a:r>
            <a:rPr lang="tr-TR" sz="2000" b="1" kern="1200" dirty="0" smtClean="0"/>
            <a:t> </a:t>
          </a:r>
          <a:r>
            <a:rPr lang="en-GB" sz="2000" b="1" kern="1200" dirty="0" err="1" smtClean="0"/>
            <a:t>öğrencinin</a:t>
          </a:r>
          <a:r>
            <a:rPr lang="en-GB" sz="2000" b="1" kern="1200" dirty="0" smtClean="0"/>
            <a:t> </a:t>
          </a:r>
          <a:r>
            <a:rPr lang="en-GB" sz="2000" b="1" kern="1200" dirty="0" err="1" smtClean="0"/>
            <a:t>bir</a:t>
          </a:r>
          <a:r>
            <a:rPr lang="en-GB" sz="2000" b="1" kern="1200" dirty="0" smtClean="0"/>
            <a:t> </a:t>
          </a:r>
          <a:r>
            <a:rPr lang="en-GB" sz="2000" b="1" kern="1200" dirty="0" err="1" smtClean="0"/>
            <a:t>başka</a:t>
          </a:r>
          <a:r>
            <a:rPr lang="en-GB" sz="2000" b="1" kern="1200" dirty="0" smtClean="0"/>
            <a:t> </a:t>
          </a:r>
          <a:r>
            <a:rPr lang="en-GB" sz="2000" b="1" kern="1200" dirty="0" err="1" smtClean="0"/>
            <a:t>öğrenciye</a:t>
          </a:r>
          <a:r>
            <a:rPr lang="tr-TR" sz="2000" b="1" kern="1200" dirty="0" smtClean="0"/>
            <a:t> </a:t>
          </a:r>
          <a:r>
            <a:rPr lang="en-GB" sz="2000" b="1" kern="1200" dirty="0" smtClean="0"/>
            <a:t> (</a:t>
          </a:r>
          <a:r>
            <a:rPr lang="en-GB" sz="2000" b="1" kern="1200" dirty="0" err="1" smtClean="0"/>
            <a:t>mağdura</a:t>
          </a:r>
          <a:r>
            <a:rPr lang="en-GB" sz="2000" b="1" kern="1200" dirty="0" smtClean="0"/>
            <a:t>)  </a:t>
          </a:r>
          <a:r>
            <a:rPr lang="en-GB" sz="2000" b="1" u="sng" kern="1200" dirty="0" err="1" smtClean="0"/>
            <a:t>sürekli</a:t>
          </a:r>
          <a:r>
            <a:rPr lang="en-GB" sz="2000" b="1" u="sng" kern="1200" dirty="0" smtClean="0"/>
            <a:t> </a:t>
          </a:r>
          <a:r>
            <a:rPr lang="en-GB" sz="2000" b="1" u="sng" kern="1200" dirty="0" err="1" smtClean="0"/>
            <a:t>olarak</a:t>
          </a:r>
          <a:r>
            <a:rPr lang="en-GB" sz="2000" b="1" kern="1200" dirty="0" smtClean="0"/>
            <a:t> </a:t>
          </a:r>
          <a:r>
            <a:rPr lang="en-GB" sz="2000" b="1" u="sng" kern="1200" dirty="0" err="1" smtClean="0"/>
            <a:t>olumsuz</a:t>
          </a:r>
          <a:r>
            <a:rPr lang="en-GB" sz="2000" b="1" u="sng" kern="1200" dirty="0" smtClean="0"/>
            <a:t> </a:t>
          </a:r>
          <a:r>
            <a:rPr lang="en-GB" sz="2000" b="1" u="sng" kern="1200" dirty="0" err="1" smtClean="0"/>
            <a:t>eylemlerde</a:t>
          </a:r>
          <a:r>
            <a:rPr lang="en-GB" sz="2000" b="1" kern="1200" dirty="0" smtClean="0"/>
            <a:t> </a:t>
          </a:r>
          <a:r>
            <a:rPr lang="tr-TR" sz="2000" b="1" kern="1200" dirty="0" smtClean="0"/>
            <a:t> </a:t>
          </a:r>
          <a:r>
            <a:rPr lang="en-GB" sz="2000" b="1" kern="1200" dirty="0" err="1" smtClean="0"/>
            <a:t>bulunması”dır</a:t>
          </a:r>
          <a:r>
            <a:rPr lang="en-GB" sz="2000" b="1" kern="1200" dirty="0" smtClean="0"/>
            <a:t>.</a:t>
          </a:r>
          <a:endParaRPr lang="tr-TR" sz="2000" kern="1200" dirty="0"/>
        </a:p>
      </dsp:txBody>
      <dsp:txXfrm>
        <a:off x="59399" y="59399"/>
        <a:ext cx="5472377"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32689" y="32689"/>
        <a:ext cx="5898694" cy="604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07.11.2017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3</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smtClean="0"/>
              <a:t>Konuyla ilgili olarak okul yönetimi ve rehberlik servislerinin girişimlerine destek verebilir ve fikir önerebilirsiniz. Öğrenci temsilcileri olan okullarda temsilciler sizlere yardımcı olacaktır.</a:t>
            </a:r>
          </a:p>
          <a:p>
            <a:pPr lvl="0"/>
            <a:r>
              <a:rPr lang="tr-TR" sz="1200" dirty="0" smtClean="0"/>
              <a:t>Yeni öğrencilerle tanışıp, sınıf içindeki ortama kaynaşmalarına yardımcı olabilirsiz. Sınıf içinde olumlu ortam geliştikçe ve sosyal ilişkiler arttıkça şiddet yerini arkadaşlık ve güvene bırakmaktadır.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p14="http://schemas.microsoft.com/office/powerpoint/2010/main"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smtClean="0"/>
              <a:t>Okul gazetesi veya yayınlarında düzenli olarak konuya ilgi çeken yazılar yazılabilir veya yazı yarışmaları düzenlenebilir.</a:t>
            </a:r>
          </a:p>
          <a:p>
            <a:pPr lvl="0"/>
            <a:r>
              <a:rPr lang="tr-TR" sz="1200" dirty="0" smtClean="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p14="http://schemas.microsoft.com/office/powerpoint/2010/main"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smtClean="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p14="http://schemas.microsoft.com/office/powerpoint/2010/main"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smtClean="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smtClean="0"/>
              <a:t>Hiç kimse şiddet ve zorbalıkla kendi kendine başa çıkmak zorunda değildir; zaten buna gerek de yoktur.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p14="http://schemas.microsoft.com/office/powerpoint/2010/main"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smtClean="0"/>
            </a:br>
            <a:r>
              <a:rPr lang="tr-TR" sz="1200" dirty="0" smtClean="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smtClean="0"/>
            </a:b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p14="http://schemas.microsoft.com/office/powerpoint/2010/main"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p14="http://schemas.microsoft.com/office/powerpoint/2010/main"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smtClean="0"/>
              <a:t>HIRSIZI KOVALAMAK SİZİN İŞİNİZ DEĞİL.</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p14="http://schemas.microsoft.com/office/powerpoint/2010/main"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p14="http://schemas.microsoft.com/office/powerpoint/2010/main"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Size sözel olarak sataşan kişilerden uzaklaşabilir veya onlar yokmuş gibi davranabilir veya onların bulunduğu ortamlardan uzak durabilirsiniz. Unutmayın bunu yapmak korktuğunuz anlamına gelmez.</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29</a:t>
            </a:fld>
            <a:endParaRPr lang="tr-TR"/>
          </a:p>
        </p:txBody>
      </p:sp>
    </p:spTree>
    <p:extLst>
      <p:ext uri="{BB962C8B-B14F-4D97-AF65-F5344CB8AC3E}">
        <p14:creationId xmlns:p14="http://schemas.microsoft.com/office/powerpoint/2010/main"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a:t>
            </a:r>
            <a:r>
              <a:rPr lang="tr-TR" sz="1200" dirty="0" smtClean="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p14="http://schemas.microsoft.com/office/powerpoint/2010/main"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7</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p14="http://schemas.microsoft.com/office/powerpoint/2010/main"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35</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8</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12</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17</a:t>
            </a:fld>
            <a:endParaRPr lang="tr-TR"/>
          </a:p>
        </p:txBody>
      </p:sp>
    </p:spTree>
    <p:extLst>
      <p:ext uri="{BB962C8B-B14F-4D97-AF65-F5344CB8AC3E}">
        <p14:creationId xmlns:p14="http://schemas.microsoft.com/office/powerpoint/2010/main"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p14="http://schemas.microsoft.com/office/powerpoint/2010/main"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07.11.2017</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07.11.2017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07.11.2017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6.jpeg"/><Relationship Id="rId7" Type="http://schemas.openxmlformats.org/officeDocument/2006/relationships/diagramData" Target="../diagrams/data10.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17.jpeg"/><Relationship Id="rId9"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3.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40.jpe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41.jpe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794" y="2101755"/>
            <a:ext cx="3698334" cy="41882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6369" y="2101755"/>
            <a:ext cx="2381250" cy="4038601"/>
          </a:xfrm>
          <a:prstGeom prst="rect">
            <a:avLst/>
          </a:prstGeom>
          <a:noFill/>
          <a:extLst>
            <a:ext uri="{909E8E84-426E-40DD-AFC4-6F175D3DCCD1}">
              <a14:hiddenFill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9"/>
          <a:srcRect/>
          <a:stretch>
            <a:fillRect/>
          </a:stretch>
        </p:blipFill>
        <p:spPr bwMode="auto">
          <a:xfrm>
            <a:off x="432783" y="2307772"/>
            <a:ext cx="3874770" cy="3919265"/>
          </a:xfrm>
          <a:prstGeom prst="rect">
            <a:avLst/>
          </a:prstGeom>
          <a:noFill/>
          <a:ln w="9525">
            <a:noFill/>
            <a:miter lim="800000"/>
            <a:headEnd/>
            <a:tailEnd/>
          </a:ln>
        </p:spPr>
      </p:pic>
    </p:spTree>
    <p:extLst>
      <p:ext uri="{BB962C8B-B14F-4D97-AF65-F5344CB8AC3E}">
        <p14:creationId xmlns:p14="http://schemas.microsoft.com/office/powerpoint/2010/main" val="2844884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80214" y="637953"/>
            <a:ext cx="8814391"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Şiddet-Zorbalığın etkileri</a:t>
            </a:r>
            <a:endParaRPr lang="tr-TR" sz="3200" dirty="0">
              <a:solidFill>
                <a:schemeClr val="tx1"/>
              </a:solidFill>
            </a:endParaRPr>
          </a:p>
        </p:txBody>
      </p:sp>
      <p:sp>
        <p:nvSpPr>
          <p:cNvPr id="5" name="4 Oval"/>
          <p:cNvSpPr/>
          <p:nvPr/>
        </p:nvSpPr>
        <p:spPr>
          <a:xfrm>
            <a:off x="2083983" y="1594884"/>
            <a:ext cx="6507126"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Akademik başarıda düşüş </a:t>
            </a:r>
          </a:p>
          <a:p>
            <a:pPr algn="ctr"/>
            <a:endParaRPr lang="tr-TR"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11</a:t>
            </a:fld>
            <a:endParaRPr lang="tr-TR" altLang="tr-TR" dirty="0"/>
          </a:p>
        </p:txBody>
      </p:sp>
      <p:pic>
        <p:nvPicPr>
          <p:cNvPr id="36868" name="Picture 4" descr="211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95" y="1219022"/>
            <a:ext cx="2146300" cy="2376487"/>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1270793"/>
            <a:ext cx="2449512" cy="216376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670" y="4179889"/>
            <a:ext cx="2195513" cy="2195512"/>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663" y="4221164"/>
            <a:ext cx="2520950" cy="2435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2" y="1196975"/>
            <a:ext cx="2715074"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smtClean="0">
                <a:solidFill>
                  <a:srgbClr val="FF0000"/>
                </a:solidFill>
              </a:rPr>
              <a:t>Pişmanlık</a:t>
            </a:r>
            <a:endParaRPr lang="tr-TR" altLang="tr-TR" sz="2800" b="1" dirty="0">
              <a:solidFill>
                <a:srgbClr val="FF0000"/>
              </a:solidFill>
            </a:endParaRPr>
          </a:p>
        </p:txBody>
      </p:sp>
    </p:spTree>
    <p:extLst>
      <p:ext uri="{BB962C8B-B14F-4D97-AF65-F5344CB8AC3E}">
        <p14:creationId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5583295"/>
              </p:ext>
            </p:extLst>
          </p:nvPr>
        </p:nvGraphicFramePr>
        <p:xfrm>
          <a:off x="886470" y="239154"/>
          <a:ext cx="10518610"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8"/>
          <a:srcRect/>
          <a:stretch>
            <a:fillRect/>
          </a:stretch>
        </p:blipFill>
        <p:spPr bwMode="auto">
          <a:xfrm>
            <a:off x="1111898" y="2052085"/>
            <a:ext cx="8648791" cy="4589442"/>
          </a:xfrm>
          <a:prstGeom prst="rect">
            <a:avLst/>
          </a:prstGeom>
          <a:noFill/>
        </p:spPr>
      </p:pic>
    </p:spTree>
    <p:extLst>
      <p:ext uri="{BB962C8B-B14F-4D97-AF65-F5344CB8AC3E}">
        <p14:creationId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0" cy="1214650"/>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mn-lt"/>
              </a:rPr>
              <a:t>    </a:t>
            </a:r>
            <a:r>
              <a:rPr lang="en-GB" altLang="tr-TR" sz="2800" b="1" dirty="0">
                <a:solidFill>
                  <a:srgbClr val="FF0000"/>
                </a:solidFill>
                <a:latin typeface="+mn-lt"/>
              </a:rPr>
              <a:t>1. </a:t>
            </a:r>
            <a:r>
              <a:rPr lang="en-GB" altLang="tr-TR" sz="2800" b="1" dirty="0" err="1">
                <a:solidFill>
                  <a:srgbClr val="FF0000"/>
                </a:solidFill>
                <a:latin typeface="+mn-lt"/>
              </a:rPr>
              <a:t>Zorbalıktan</a:t>
            </a:r>
            <a:r>
              <a:rPr lang="en-GB" altLang="tr-TR" sz="2800" b="1" dirty="0">
                <a:solidFill>
                  <a:srgbClr val="FF0000"/>
                </a:solidFill>
                <a:latin typeface="+mn-lt"/>
              </a:rPr>
              <a:t> </a:t>
            </a:r>
            <a:r>
              <a:rPr lang="en-GB" altLang="tr-TR" sz="2800" b="1" dirty="0" err="1">
                <a:solidFill>
                  <a:srgbClr val="FF0000"/>
                </a:solidFill>
                <a:latin typeface="+mn-lt"/>
              </a:rPr>
              <a:t>yalnızca</a:t>
            </a:r>
            <a:r>
              <a:rPr lang="en-GB" altLang="tr-TR" sz="2800" b="1" dirty="0">
                <a:solidFill>
                  <a:srgbClr val="FF0000"/>
                </a:solidFill>
                <a:latin typeface="+mn-lt"/>
              </a:rPr>
              <a:t> “</a:t>
            </a:r>
            <a:r>
              <a:rPr lang="en-GB" altLang="tr-TR" sz="2800" b="1" dirty="0" err="1">
                <a:solidFill>
                  <a:srgbClr val="FF0000"/>
                </a:solidFill>
                <a:latin typeface="+mn-lt"/>
              </a:rPr>
              <a:t>hanım</a:t>
            </a:r>
            <a:r>
              <a:rPr lang="en-GB" altLang="tr-TR" sz="2800" b="1" dirty="0">
                <a:solidFill>
                  <a:srgbClr val="FF0000"/>
                </a:solidFill>
                <a:latin typeface="+mn-lt"/>
              </a:rPr>
              <a:t> </a:t>
            </a:r>
            <a:r>
              <a:rPr lang="en-GB" altLang="tr-TR" sz="2800" b="1" dirty="0" err="1">
                <a:solidFill>
                  <a:srgbClr val="FF0000"/>
                </a:solidFill>
                <a:latin typeface="+mn-lt"/>
              </a:rPr>
              <a:t>evlatları</a:t>
            </a:r>
            <a:r>
              <a:rPr lang="en-GB" altLang="tr-TR" sz="2800" b="1" dirty="0">
                <a:solidFill>
                  <a:srgbClr val="FF0000"/>
                </a:solidFill>
                <a:latin typeface="+mn-lt"/>
              </a:rPr>
              <a:t>” </a:t>
            </a:r>
            <a:r>
              <a:rPr lang="en-GB" altLang="tr-TR" sz="2800" b="1" dirty="0" err="1">
                <a:solidFill>
                  <a:srgbClr val="FF0000"/>
                </a:solidFill>
                <a:latin typeface="+mn-lt"/>
              </a:rPr>
              <a:t>yakınır</a:t>
            </a:r>
            <a:r>
              <a:rPr lang="en-GB" altLang="tr-TR" sz="2800" b="1" dirty="0" smtClean="0">
                <a:solidFill>
                  <a:srgbClr val="FF0000"/>
                </a:solidFill>
                <a:latin typeface="+mn-lt"/>
              </a:rPr>
              <a:t>.</a:t>
            </a:r>
            <a:endParaRPr lang="en-GB" altLang="tr-TR" sz="2800" b="1" dirty="0">
              <a:solidFill>
                <a:srgbClr val="FF0000"/>
              </a:solidFill>
              <a:latin typeface="+mn-lt"/>
            </a:endParaRPr>
          </a:p>
        </p:txBody>
      </p:sp>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021559" y="3619768"/>
            <a:ext cx="8710968"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0000"/>
              </a:lnSpc>
              <a:buClr>
                <a:srgbClr val="E5E5FF"/>
              </a:buClr>
            </a:pPr>
            <a:r>
              <a:rPr lang="en-GB" altLang="tr-TR" sz="2800" b="1" u="sng" dirty="0" err="1" smtClean="0">
                <a:solidFill>
                  <a:srgbClr val="00B050"/>
                </a:solidFill>
              </a:rPr>
              <a:t>Doğrusu</a:t>
            </a:r>
            <a:r>
              <a:rPr lang="en-GB" altLang="tr-TR" sz="2800" b="1" u="sng" dirty="0">
                <a:solidFill>
                  <a:srgbClr val="00B050"/>
                </a:solidFill>
              </a:rPr>
              <a:t>:</a:t>
            </a:r>
            <a:r>
              <a:rPr lang="en-GB" altLang="tr-TR" sz="2800" b="1" dirty="0">
                <a:solidFill>
                  <a:srgbClr val="00B050"/>
                </a:solidFill>
              </a:rPr>
              <a:t> </a:t>
            </a:r>
            <a:r>
              <a:rPr lang="tr-TR" altLang="tr-TR" sz="2800" b="1" dirty="0" smtClean="0">
                <a:solidFill>
                  <a:srgbClr val="00B050"/>
                </a:solidFill>
              </a:rPr>
              <a:t>  </a:t>
            </a:r>
          </a:p>
          <a:p>
            <a:pPr>
              <a:lnSpc>
                <a:spcPct val="100000"/>
              </a:lnSpc>
              <a:buClr>
                <a:srgbClr val="E5E5FF"/>
              </a:buClr>
            </a:pPr>
            <a:r>
              <a:rPr lang="tr-TR" altLang="tr-TR" sz="2800" b="1" dirty="0" smtClean="0">
                <a:solidFill>
                  <a:srgbClr val="00B050"/>
                </a:solidFill>
              </a:rPr>
              <a:t> </a:t>
            </a:r>
          </a:p>
          <a:p>
            <a:pPr>
              <a:lnSpc>
                <a:spcPct val="100000"/>
              </a:lnSpc>
              <a:buClr>
                <a:srgbClr val="E5E5FF"/>
              </a:buClr>
            </a:pPr>
            <a:r>
              <a:rPr lang="en-GB" altLang="tr-TR" sz="2800" b="1" dirty="0" err="1" smtClean="0">
                <a:solidFill>
                  <a:srgbClr val="00B050"/>
                </a:solidFill>
              </a:rPr>
              <a:t>Sizlerin</a:t>
            </a:r>
            <a:r>
              <a:rPr lang="en-GB" altLang="tr-TR" sz="2800" b="1" dirty="0" smtClean="0">
                <a:solidFill>
                  <a:srgbClr val="00B050"/>
                </a:solidFill>
              </a:rPr>
              <a:t> </a:t>
            </a:r>
            <a:r>
              <a:rPr lang="en-GB" altLang="tr-TR" sz="2800" b="1" dirty="0" err="1">
                <a:solidFill>
                  <a:srgbClr val="00B050"/>
                </a:solidFill>
              </a:rPr>
              <a:t>zorbalıktan</a:t>
            </a:r>
            <a:r>
              <a:rPr lang="en-GB" altLang="tr-TR" sz="2800" b="1" dirty="0">
                <a:solidFill>
                  <a:srgbClr val="00B050"/>
                </a:solidFill>
              </a:rPr>
              <a:t> </a:t>
            </a:r>
            <a:r>
              <a:rPr lang="en-GB" altLang="tr-TR" sz="2800" b="1" dirty="0" err="1">
                <a:solidFill>
                  <a:srgbClr val="00B050"/>
                </a:solidFill>
              </a:rPr>
              <a:t>şikayet</a:t>
            </a:r>
            <a:r>
              <a:rPr lang="en-GB" altLang="tr-TR" sz="2800" b="1" dirty="0">
                <a:solidFill>
                  <a:srgbClr val="00B050"/>
                </a:solidFill>
              </a:rPr>
              <a:t> </a:t>
            </a:r>
            <a:r>
              <a:rPr lang="en-GB" altLang="tr-TR" sz="2800" b="1" dirty="0" err="1">
                <a:solidFill>
                  <a:srgbClr val="00B050"/>
                </a:solidFill>
              </a:rPr>
              <a:t>etmeniz</a:t>
            </a:r>
            <a:r>
              <a:rPr lang="en-GB" altLang="tr-TR" sz="2800" b="1" dirty="0">
                <a:solidFill>
                  <a:srgbClr val="00B050"/>
                </a:solidFill>
              </a:rPr>
              <a:t> </a:t>
            </a:r>
            <a:r>
              <a:rPr lang="en-GB" altLang="tr-TR" sz="2800" b="1" dirty="0" smtClean="0">
                <a:solidFill>
                  <a:srgbClr val="00B050"/>
                </a:solidFill>
              </a:rPr>
              <a:t>“</a:t>
            </a:r>
            <a:r>
              <a:rPr lang="en-GB" altLang="tr-TR" sz="2800" b="1" dirty="0" err="1">
                <a:solidFill>
                  <a:srgbClr val="00B050"/>
                </a:solidFill>
              </a:rPr>
              <a:t>hanım</a:t>
            </a:r>
            <a:r>
              <a:rPr lang="en-GB" altLang="tr-TR" sz="2800" b="1" dirty="0">
                <a:solidFill>
                  <a:srgbClr val="00B050"/>
                </a:solidFill>
              </a:rPr>
              <a:t> </a:t>
            </a:r>
            <a:r>
              <a:rPr lang="en-GB" altLang="tr-TR" sz="2800" b="1" dirty="0" err="1">
                <a:solidFill>
                  <a:srgbClr val="00B050"/>
                </a:solidFill>
              </a:rPr>
              <a:t>evladı</a:t>
            </a:r>
            <a:r>
              <a:rPr lang="en-GB" altLang="tr-TR" sz="2800" b="1" dirty="0">
                <a:solidFill>
                  <a:srgbClr val="00B050"/>
                </a:solidFill>
              </a:rPr>
              <a:t>” </a:t>
            </a:r>
            <a:r>
              <a:rPr lang="en-GB" altLang="tr-TR" sz="2800" b="1" dirty="0" err="1">
                <a:solidFill>
                  <a:srgbClr val="00B050"/>
                </a:solidFill>
              </a:rPr>
              <a:t>olduğunuz</a:t>
            </a:r>
            <a:r>
              <a:rPr lang="en-GB" altLang="tr-TR" sz="2800" b="1" dirty="0">
                <a:solidFill>
                  <a:srgbClr val="00B050"/>
                </a:solidFill>
              </a:rPr>
              <a:t> </a:t>
            </a:r>
            <a:r>
              <a:rPr lang="en-GB" altLang="tr-TR" sz="2800" b="1" dirty="0" err="1">
                <a:solidFill>
                  <a:srgbClr val="00B050"/>
                </a:solidFill>
              </a:rPr>
              <a:t>anlamına</a:t>
            </a:r>
            <a:r>
              <a:rPr lang="en-GB" altLang="tr-TR" sz="2800" b="1" dirty="0">
                <a:solidFill>
                  <a:srgbClr val="00B050"/>
                </a:solidFill>
              </a:rPr>
              <a:t> </a:t>
            </a:r>
            <a:r>
              <a:rPr lang="en-GB" altLang="tr-TR" sz="2800" b="1" dirty="0" err="1">
                <a:solidFill>
                  <a:srgbClr val="00B050"/>
                </a:solidFill>
              </a:rPr>
              <a:t>gelmez</a:t>
            </a:r>
            <a:r>
              <a:rPr lang="en-GB" altLang="tr-TR" sz="2800" b="1" dirty="0">
                <a:solidFill>
                  <a:srgbClr val="00B050"/>
                </a:solidFill>
              </a:rPr>
              <a:t>. </a:t>
            </a:r>
            <a:r>
              <a:rPr lang="en-GB" altLang="tr-TR" sz="2800" b="1" dirty="0" err="1" smtClean="0">
                <a:solidFill>
                  <a:srgbClr val="00B050"/>
                </a:solidFill>
              </a:rPr>
              <a:t>Zorbalık</a:t>
            </a:r>
            <a:r>
              <a:rPr lang="en-GB" altLang="tr-TR" sz="2800" b="1" dirty="0">
                <a:solidFill>
                  <a:srgbClr val="00B050"/>
                </a:solidFill>
              </a:rPr>
              <a:t>, </a:t>
            </a:r>
            <a:r>
              <a:rPr lang="en-GB" altLang="tr-TR" sz="2800" b="1" dirty="0" err="1">
                <a:solidFill>
                  <a:srgbClr val="00B050"/>
                </a:solidFill>
              </a:rPr>
              <a:t>zalimlik</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haksızlık</a:t>
            </a:r>
            <a:r>
              <a:rPr lang="en-GB" altLang="tr-TR" sz="2800" b="1" dirty="0">
                <a:solidFill>
                  <a:srgbClr val="00B050"/>
                </a:solidFill>
              </a:rPr>
              <a:t> </a:t>
            </a:r>
            <a:r>
              <a:rPr lang="en-GB" altLang="tr-TR" sz="2800" b="1" dirty="0" err="1">
                <a:solidFill>
                  <a:srgbClr val="00B050"/>
                </a:solidFill>
              </a:rPr>
              <a:t>yapmak</a:t>
            </a:r>
            <a:r>
              <a:rPr lang="en-GB"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Sizler</a:t>
            </a:r>
            <a:r>
              <a:rPr lang="en-GB" altLang="tr-TR" sz="2800" b="1" dirty="0">
                <a:solidFill>
                  <a:srgbClr val="00B050"/>
                </a:solidFill>
              </a:rPr>
              <a:t>, </a:t>
            </a:r>
            <a:r>
              <a:rPr lang="en-GB" altLang="tr-TR" sz="2800" b="1" dirty="0" err="1" smtClean="0">
                <a:solidFill>
                  <a:srgbClr val="00B050"/>
                </a:solidFill>
              </a:rPr>
              <a:t>zorbalığın</a:t>
            </a:r>
            <a:r>
              <a:rPr lang="tr-TR" altLang="tr-TR" sz="2800" b="1" dirty="0" smtClean="0">
                <a:solidFill>
                  <a:srgbClr val="00B050"/>
                </a:solidFill>
              </a:rPr>
              <a:t> o</a:t>
            </a:r>
            <a:r>
              <a:rPr lang="en-GB" altLang="tr-TR" sz="2800" b="1" dirty="0" err="1" smtClean="0">
                <a:solidFill>
                  <a:srgbClr val="00B050"/>
                </a:solidFill>
              </a:rPr>
              <a:t>kulda</a:t>
            </a:r>
            <a:r>
              <a:rPr lang="en-GB" altLang="tr-TR" sz="2800" b="1" dirty="0" smtClean="0">
                <a:solidFill>
                  <a:srgbClr val="00B050"/>
                </a:solidFill>
              </a:rPr>
              <a:t> </a:t>
            </a:r>
            <a:r>
              <a:rPr lang="en-GB" altLang="tr-TR" sz="2800" b="1" dirty="0" err="1">
                <a:solidFill>
                  <a:srgbClr val="00B050"/>
                </a:solidFill>
              </a:rPr>
              <a:t>hiçbir</a:t>
            </a:r>
            <a:r>
              <a:rPr lang="en-GB" altLang="tr-TR" sz="2800" b="1" dirty="0">
                <a:solidFill>
                  <a:srgbClr val="00B050"/>
                </a:solidFill>
              </a:rPr>
              <a:t> </a:t>
            </a:r>
            <a:r>
              <a:rPr lang="en-GB" altLang="tr-TR" sz="2800" b="1" dirty="0" err="1">
                <a:solidFill>
                  <a:srgbClr val="00B050"/>
                </a:solidFill>
              </a:rPr>
              <a:t>şekilde</a:t>
            </a:r>
            <a:r>
              <a:rPr lang="en-GB" altLang="tr-TR" sz="2800" b="1" dirty="0">
                <a:solidFill>
                  <a:srgbClr val="00B050"/>
                </a:solidFill>
              </a:rPr>
              <a:t> </a:t>
            </a:r>
            <a:r>
              <a:rPr lang="en-GB" altLang="tr-TR" sz="2800" b="1" dirty="0" err="1">
                <a:solidFill>
                  <a:srgbClr val="00B050"/>
                </a:solidFill>
              </a:rPr>
              <a:t>kabul</a:t>
            </a:r>
            <a:r>
              <a:rPr lang="en-GB" altLang="tr-TR" sz="2800" b="1" dirty="0">
                <a:solidFill>
                  <a:srgbClr val="00B050"/>
                </a:solidFill>
              </a:rPr>
              <a:t> </a:t>
            </a:r>
            <a:r>
              <a:rPr lang="en-GB" altLang="tr-TR" sz="2800" b="1" dirty="0" err="1">
                <a:solidFill>
                  <a:srgbClr val="00B050"/>
                </a:solidFill>
              </a:rPr>
              <a:t>edilemez</a:t>
            </a:r>
            <a:r>
              <a:rPr lang="en-GB" altLang="tr-TR" sz="2800" b="1" dirty="0">
                <a:solidFill>
                  <a:srgbClr val="00B050"/>
                </a:solidFill>
              </a:rPr>
              <a:t> </a:t>
            </a:r>
            <a:r>
              <a:rPr lang="en-GB" altLang="tr-TR" sz="2800" b="1" dirty="0" err="1">
                <a:solidFill>
                  <a:srgbClr val="00B050"/>
                </a:solidFill>
              </a:rPr>
              <a:t>olduğunu</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zorbalığa</a:t>
            </a:r>
            <a:r>
              <a:rPr lang="en-GB" altLang="tr-TR" sz="2800" b="1" dirty="0">
                <a:solidFill>
                  <a:srgbClr val="00B050"/>
                </a:solidFill>
              </a:rPr>
              <a:t> </a:t>
            </a:r>
            <a:r>
              <a:rPr lang="en-GB" altLang="tr-TR" sz="2800" b="1" dirty="0" err="1">
                <a:solidFill>
                  <a:srgbClr val="00B050"/>
                </a:solidFill>
              </a:rPr>
              <a:t>maruz</a:t>
            </a:r>
            <a:r>
              <a:rPr lang="en-GB" altLang="tr-TR" sz="2800" b="1" dirty="0">
                <a:solidFill>
                  <a:srgbClr val="00B050"/>
                </a:solidFill>
              </a:rPr>
              <a:t> </a:t>
            </a:r>
            <a:r>
              <a:rPr lang="en-GB" altLang="tr-TR" sz="2800" b="1" dirty="0" err="1">
                <a:solidFill>
                  <a:srgbClr val="00B050"/>
                </a:solidFill>
              </a:rPr>
              <a:t>kaldığınızda</a:t>
            </a:r>
            <a:r>
              <a:rPr lang="en-GB" altLang="tr-TR" sz="2800" b="1" dirty="0">
                <a:solidFill>
                  <a:srgbClr val="00B050"/>
                </a:solidFill>
              </a:rPr>
              <a:t> </a:t>
            </a:r>
            <a:r>
              <a:rPr lang="en-GB" altLang="tr-TR" sz="2800" b="1" dirty="0" err="1">
                <a:solidFill>
                  <a:srgbClr val="00B050"/>
                </a:solidFill>
              </a:rPr>
              <a:t>şikayetinizi</a:t>
            </a:r>
            <a:r>
              <a:rPr lang="en-GB" altLang="tr-TR" sz="2800" b="1" dirty="0">
                <a:solidFill>
                  <a:srgbClr val="00B050"/>
                </a:solidFill>
              </a:rPr>
              <a:t> </a:t>
            </a:r>
            <a:r>
              <a:rPr lang="en-GB" altLang="tr-TR" sz="2800" b="1" dirty="0" err="1">
                <a:solidFill>
                  <a:srgbClr val="00B050"/>
                </a:solidFill>
              </a:rPr>
              <a:t>dile</a:t>
            </a:r>
            <a:r>
              <a:rPr lang="en-GB" altLang="tr-TR" sz="2800" b="1" dirty="0">
                <a:solidFill>
                  <a:srgbClr val="00B050"/>
                </a:solidFill>
              </a:rPr>
              <a:t> </a:t>
            </a:r>
            <a:r>
              <a:rPr lang="en-GB" altLang="tr-TR" sz="2800" b="1" dirty="0" err="1">
                <a:solidFill>
                  <a:srgbClr val="00B050"/>
                </a:solidFill>
              </a:rPr>
              <a:t>getirmelisiniz</a:t>
            </a:r>
            <a:r>
              <a:rPr lang="en-GB" altLang="tr-TR" sz="2800" b="1" dirty="0">
                <a:solidFill>
                  <a:srgbClr val="00B05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773" y="141741"/>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415654" y="1741646"/>
            <a:ext cx="1808685" cy="1883391"/>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4" y="3919985"/>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298226" y="3930555"/>
            <a:ext cx="9616269" cy="270834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smtClean="0">
                <a:solidFill>
                  <a:srgbClr val="00B050"/>
                </a:solidFill>
                <a:latin typeface="+mn-lt"/>
              </a:rPr>
              <a:t>           </a:t>
            </a:r>
            <a:r>
              <a:rPr lang="en-GB" altLang="tr-TR" sz="2500" b="1" dirty="0" err="1" smtClean="0">
                <a:solidFill>
                  <a:srgbClr val="00B050"/>
                </a:solidFill>
                <a:latin typeface="+mn-lt"/>
              </a:rPr>
              <a:t>Doğrusu</a:t>
            </a:r>
            <a:r>
              <a:rPr lang="en-GB" altLang="tr-TR" sz="2500" b="1" dirty="0">
                <a:solidFill>
                  <a:srgbClr val="00B050"/>
                </a:solidFill>
                <a:latin typeface="+mn-lt"/>
              </a:rPr>
              <a:t>: </a:t>
            </a:r>
            <a:endParaRPr lang="tr-TR" altLang="tr-TR" sz="2500" b="1" dirty="0" smtClean="0">
              <a:solidFill>
                <a:srgbClr val="00B050"/>
              </a:solidFill>
              <a:latin typeface="+mn-lt"/>
            </a:endParaRPr>
          </a:p>
          <a:p>
            <a:pPr eaLnBrk="1" hangingPunct="1">
              <a:lnSpc>
                <a:spcPct val="100000"/>
              </a:lnSpc>
              <a:buClr>
                <a:srgbClr val="E5E5FF"/>
              </a:buClr>
              <a:buFont typeface="Comic Sans MS" panose="030F0702030302020204" pitchFamily="66" charset="0"/>
              <a:buNone/>
            </a:pP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r>
              <a:rPr lang="tr-TR" altLang="tr-TR" sz="2500" b="1" dirty="0" smtClean="0">
                <a:solidFill>
                  <a:srgbClr val="00B050"/>
                </a:solidFill>
                <a:latin typeface="+mn-lt"/>
              </a:rPr>
              <a:t>	</a:t>
            </a:r>
            <a:r>
              <a:rPr lang="en-GB" altLang="tr-TR" sz="2500" b="1" dirty="0" err="1" smtClean="0">
                <a:solidFill>
                  <a:srgbClr val="00B050"/>
                </a:solidFill>
                <a:latin typeface="+mn-lt"/>
              </a:rPr>
              <a:t>Zorbayı</a:t>
            </a:r>
            <a:r>
              <a:rPr lang="en-GB" altLang="tr-TR" sz="2500" b="1" dirty="0" smtClean="0">
                <a:solidFill>
                  <a:srgbClr val="00B050"/>
                </a:solidFill>
                <a:latin typeface="+mn-lt"/>
              </a:rPr>
              <a:t> </a:t>
            </a:r>
            <a:r>
              <a:rPr lang="en-GB" altLang="tr-TR" sz="2500" b="1" dirty="0" err="1">
                <a:solidFill>
                  <a:srgbClr val="00B050"/>
                </a:solidFill>
                <a:latin typeface="+mn-lt"/>
              </a:rPr>
              <a:t>ele</a:t>
            </a:r>
            <a:r>
              <a:rPr lang="en-GB" altLang="tr-TR" sz="2500" b="1" dirty="0">
                <a:solidFill>
                  <a:srgbClr val="00B050"/>
                </a:solidFill>
                <a:latin typeface="+mn-lt"/>
              </a:rPr>
              <a:t> </a:t>
            </a:r>
            <a:r>
              <a:rPr lang="en-GB" altLang="tr-TR" sz="2500" b="1" dirty="0" err="1">
                <a:solidFill>
                  <a:srgbClr val="00B050"/>
                </a:solidFill>
                <a:latin typeface="+mn-lt"/>
              </a:rPr>
              <a:t>vermek</a:t>
            </a:r>
            <a:r>
              <a:rPr lang="en-GB" altLang="tr-TR" sz="2500" b="1" dirty="0">
                <a:solidFill>
                  <a:srgbClr val="00B050"/>
                </a:solidFill>
                <a:latin typeface="+mn-lt"/>
              </a:rPr>
              <a:t> “</a:t>
            </a:r>
            <a:r>
              <a:rPr lang="en-GB" altLang="tr-TR" sz="2500" b="1" dirty="0" err="1">
                <a:solidFill>
                  <a:srgbClr val="00B050"/>
                </a:solidFill>
                <a:latin typeface="+mn-lt"/>
              </a:rPr>
              <a:t>ispiyonculuk</a:t>
            </a:r>
            <a:r>
              <a:rPr lang="en-GB" altLang="tr-TR" sz="2500" b="1" dirty="0">
                <a:solidFill>
                  <a:srgbClr val="00B050"/>
                </a:solidFill>
                <a:latin typeface="+mn-lt"/>
              </a:rPr>
              <a:t>” </a:t>
            </a:r>
            <a:r>
              <a:rPr lang="en-GB" altLang="tr-TR" sz="2500" b="1" dirty="0" err="1">
                <a:solidFill>
                  <a:srgbClr val="00B050"/>
                </a:solidFill>
                <a:latin typeface="+mn-lt"/>
              </a:rPr>
              <a:t>değil</a:t>
            </a:r>
            <a:r>
              <a:rPr lang="en-GB" altLang="tr-TR" sz="2500" b="1" dirty="0">
                <a:solidFill>
                  <a:srgbClr val="00B050"/>
                </a:solidFill>
                <a:latin typeface="+mn-lt"/>
              </a:rPr>
              <a:t>, </a:t>
            </a:r>
            <a:r>
              <a:rPr lang="en-GB" altLang="tr-TR" sz="2500" b="1" dirty="0" err="1" smtClean="0">
                <a:solidFill>
                  <a:srgbClr val="00B050"/>
                </a:solidFill>
                <a:latin typeface="+mn-lt"/>
              </a:rPr>
              <a:t>bildirmek</a:t>
            </a:r>
            <a:r>
              <a:rPr lang="tr-TR" altLang="tr-TR" sz="2500" b="1" dirty="0">
                <a:solidFill>
                  <a:srgbClr val="00B050"/>
                </a:solidFill>
                <a:latin typeface="+mn-lt"/>
              </a:rPr>
              <a:t> </a:t>
            </a:r>
            <a:r>
              <a:rPr lang="en-GB" altLang="tr-TR" sz="2500" b="1" dirty="0" err="1" smtClean="0">
                <a:solidFill>
                  <a:srgbClr val="00B050"/>
                </a:solidFill>
                <a:latin typeface="+mn-lt"/>
              </a:rPr>
              <a:t>demektir</a:t>
            </a:r>
            <a:r>
              <a:rPr lang="en-GB" altLang="tr-TR" sz="2500" b="1" dirty="0">
                <a:solidFill>
                  <a:srgbClr val="00B050"/>
                </a:solidFill>
                <a:latin typeface="+mn-lt"/>
              </a:rPr>
              <a:t>. </a:t>
            </a:r>
            <a:r>
              <a:rPr lang="en-GB" altLang="tr-TR" sz="2500" b="1" dirty="0" err="1">
                <a:solidFill>
                  <a:srgbClr val="00B050"/>
                </a:solidFill>
                <a:latin typeface="+mn-lt"/>
              </a:rPr>
              <a:t>Suçluya</a:t>
            </a:r>
            <a:r>
              <a:rPr lang="en-GB" altLang="tr-TR" sz="2500" b="1" dirty="0">
                <a:solidFill>
                  <a:srgbClr val="00B050"/>
                </a:solidFill>
                <a:latin typeface="+mn-lt"/>
              </a:rPr>
              <a:t> </a:t>
            </a:r>
            <a:r>
              <a:rPr lang="en-GB" altLang="tr-TR" sz="2500" b="1" dirty="0" err="1">
                <a:solidFill>
                  <a:srgbClr val="00B050"/>
                </a:solidFill>
                <a:latin typeface="+mn-lt"/>
              </a:rPr>
              <a:t>veya</a:t>
            </a:r>
            <a:r>
              <a:rPr lang="en-GB" altLang="tr-TR" sz="2500" b="1" dirty="0">
                <a:solidFill>
                  <a:srgbClr val="00B050"/>
                </a:solidFill>
                <a:latin typeface="+mn-lt"/>
              </a:rPr>
              <a:t> </a:t>
            </a:r>
            <a:r>
              <a:rPr lang="en-GB" altLang="tr-TR" sz="2500" b="1" dirty="0" err="1">
                <a:solidFill>
                  <a:srgbClr val="00B050"/>
                </a:solidFill>
                <a:latin typeface="+mn-lt"/>
              </a:rPr>
              <a:t>bir</a:t>
            </a:r>
            <a:r>
              <a:rPr lang="en-GB" altLang="tr-TR" sz="2500" b="1" dirty="0">
                <a:solidFill>
                  <a:srgbClr val="00B050"/>
                </a:solidFill>
                <a:latin typeface="+mn-lt"/>
              </a:rPr>
              <a:t> </a:t>
            </a:r>
            <a:r>
              <a:rPr lang="en-GB" altLang="tr-TR" sz="2500" b="1" dirty="0" err="1">
                <a:solidFill>
                  <a:srgbClr val="00B050"/>
                </a:solidFill>
                <a:latin typeface="+mn-lt"/>
              </a:rPr>
              <a:t>başkasına</a:t>
            </a:r>
            <a:r>
              <a:rPr lang="en-GB" altLang="tr-TR" sz="2500" b="1" dirty="0">
                <a:solidFill>
                  <a:srgbClr val="00B050"/>
                </a:solidFill>
                <a:latin typeface="+mn-lt"/>
              </a:rPr>
              <a:t> </a:t>
            </a:r>
            <a:r>
              <a:rPr lang="en-GB" altLang="tr-TR" sz="2500" b="1" dirty="0" err="1">
                <a:solidFill>
                  <a:srgbClr val="00B050"/>
                </a:solidFill>
                <a:latin typeface="+mn-lt"/>
              </a:rPr>
              <a:t>yardım</a:t>
            </a:r>
            <a:r>
              <a:rPr lang="en-GB" altLang="tr-TR" sz="2500" b="1" dirty="0">
                <a:solidFill>
                  <a:srgbClr val="00B050"/>
                </a:solidFill>
                <a:latin typeface="+mn-lt"/>
              </a:rPr>
              <a:t> </a:t>
            </a:r>
            <a:r>
              <a:rPr lang="en-GB" altLang="tr-TR" sz="2500" b="1" dirty="0" err="1">
                <a:solidFill>
                  <a:srgbClr val="00B050"/>
                </a:solidFill>
                <a:latin typeface="+mn-lt"/>
              </a:rPr>
              <a:t>etmek</a:t>
            </a:r>
            <a:r>
              <a:rPr lang="en-GB" altLang="tr-TR" sz="2500" b="1" dirty="0">
                <a:solidFill>
                  <a:srgbClr val="00B050"/>
                </a:solidFill>
                <a:latin typeface="+mn-lt"/>
              </a:rPr>
              <a:t> </a:t>
            </a:r>
            <a:r>
              <a:rPr lang="en-GB" altLang="tr-TR" sz="2500" b="1" dirty="0" err="1">
                <a:solidFill>
                  <a:srgbClr val="00B050"/>
                </a:solidFill>
                <a:latin typeface="+mn-lt"/>
              </a:rPr>
              <a:t>için</a:t>
            </a:r>
            <a:r>
              <a:rPr lang="en-GB" altLang="tr-TR" sz="2500" b="1" dirty="0">
                <a:solidFill>
                  <a:srgbClr val="00B050"/>
                </a:solidFill>
                <a:latin typeface="+mn-lt"/>
              </a:rPr>
              <a:t> </a:t>
            </a:r>
            <a:r>
              <a:rPr lang="en-GB" altLang="tr-TR" sz="2500" b="1" dirty="0" err="1">
                <a:solidFill>
                  <a:srgbClr val="00B050"/>
                </a:solidFill>
                <a:latin typeface="+mn-lt"/>
              </a:rPr>
              <a:t>suçluyu</a:t>
            </a:r>
            <a:r>
              <a:rPr lang="en-GB" altLang="tr-TR" sz="2500" b="1" dirty="0">
                <a:solidFill>
                  <a:srgbClr val="00B050"/>
                </a:solidFill>
                <a:latin typeface="+mn-lt"/>
              </a:rPr>
              <a:t> </a:t>
            </a:r>
            <a:r>
              <a:rPr lang="en-GB" altLang="tr-TR" sz="2500" b="1" dirty="0" err="1">
                <a:solidFill>
                  <a:srgbClr val="00B050"/>
                </a:solidFill>
                <a:latin typeface="+mn-lt"/>
              </a:rPr>
              <a:t>yetkililere</a:t>
            </a:r>
            <a:r>
              <a:rPr lang="en-GB" altLang="tr-TR" sz="2500" b="1" dirty="0">
                <a:solidFill>
                  <a:srgbClr val="00B050"/>
                </a:solidFill>
                <a:latin typeface="+mn-lt"/>
              </a:rPr>
              <a:t> </a:t>
            </a:r>
            <a:r>
              <a:rPr lang="en-GB" altLang="tr-TR" sz="2500" b="1" dirty="0" err="1">
                <a:solidFill>
                  <a:srgbClr val="00B050"/>
                </a:solidFill>
                <a:latin typeface="+mn-lt"/>
              </a:rPr>
              <a:t>bildiririz</a:t>
            </a:r>
            <a:r>
              <a:rPr lang="en-GB" altLang="tr-TR" sz="2500" b="1" dirty="0">
                <a:solidFill>
                  <a:srgbClr val="00B050"/>
                </a:solidFill>
                <a:latin typeface="+mn-lt"/>
              </a:rPr>
              <a:t>. </a:t>
            </a:r>
            <a:r>
              <a:rPr lang="en-GB" altLang="tr-TR" sz="2500" b="1" dirty="0" err="1">
                <a:solidFill>
                  <a:srgbClr val="00B050"/>
                </a:solidFill>
                <a:latin typeface="+mn-lt"/>
              </a:rPr>
              <a:t>Halbuki</a:t>
            </a:r>
            <a:r>
              <a:rPr lang="en-GB" altLang="tr-TR" sz="2500" b="1" dirty="0">
                <a:solidFill>
                  <a:srgbClr val="00B050"/>
                </a:solidFill>
                <a:latin typeface="+mn-lt"/>
              </a:rPr>
              <a:t> </a:t>
            </a:r>
            <a:r>
              <a:rPr lang="en-GB" altLang="tr-TR" sz="2500" b="1" dirty="0" err="1">
                <a:solidFill>
                  <a:srgbClr val="00B050"/>
                </a:solidFill>
                <a:latin typeface="+mn-lt"/>
              </a:rPr>
              <a:t>birisini</a:t>
            </a:r>
            <a:r>
              <a:rPr lang="en-GB" altLang="tr-TR" sz="2500" b="1" dirty="0">
                <a:solidFill>
                  <a:srgbClr val="00B050"/>
                </a:solidFill>
                <a:latin typeface="+mn-lt"/>
              </a:rPr>
              <a:t> “</a:t>
            </a:r>
            <a:r>
              <a:rPr lang="en-GB" altLang="tr-TR" sz="2500" b="1" dirty="0" err="1">
                <a:solidFill>
                  <a:srgbClr val="00B050"/>
                </a:solidFill>
                <a:latin typeface="+mn-lt"/>
              </a:rPr>
              <a:t>ispiyonlamakta</a:t>
            </a:r>
            <a:r>
              <a:rPr lang="en-GB" altLang="tr-TR" sz="2500" b="1" dirty="0">
                <a:solidFill>
                  <a:srgbClr val="00B050"/>
                </a:solidFill>
                <a:latin typeface="+mn-lt"/>
              </a:rPr>
              <a:t>” </a:t>
            </a:r>
            <a:r>
              <a:rPr lang="en-GB" altLang="tr-TR" sz="2500" b="1" dirty="0" err="1">
                <a:solidFill>
                  <a:srgbClr val="00B050"/>
                </a:solidFill>
                <a:latin typeface="+mn-lt"/>
              </a:rPr>
              <a:t>amaç</a:t>
            </a:r>
            <a:r>
              <a:rPr lang="en-GB" altLang="tr-TR" sz="2500" b="1" dirty="0">
                <a:solidFill>
                  <a:srgbClr val="00B050"/>
                </a:solidFill>
                <a:latin typeface="+mn-lt"/>
              </a:rPr>
              <a:t>, </a:t>
            </a:r>
            <a:r>
              <a:rPr lang="en-GB" altLang="tr-TR" sz="2500" b="1" dirty="0" err="1">
                <a:solidFill>
                  <a:srgbClr val="00B050"/>
                </a:solidFill>
                <a:latin typeface="+mn-lt"/>
              </a:rPr>
              <a:t>onun</a:t>
            </a:r>
            <a:r>
              <a:rPr lang="en-GB" altLang="tr-TR" sz="2500" b="1" dirty="0">
                <a:solidFill>
                  <a:srgbClr val="00B050"/>
                </a:solidFill>
                <a:latin typeface="+mn-lt"/>
              </a:rPr>
              <a:t> </a:t>
            </a:r>
            <a:r>
              <a:rPr lang="en-GB" altLang="tr-TR" sz="2500" b="1" dirty="0" err="1">
                <a:solidFill>
                  <a:srgbClr val="00B050"/>
                </a:solidFill>
                <a:latin typeface="+mn-lt"/>
              </a:rPr>
              <a:t>başını</a:t>
            </a:r>
            <a:r>
              <a:rPr lang="en-GB" altLang="tr-TR" sz="2500" b="1" dirty="0">
                <a:solidFill>
                  <a:srgbClr val="00B050"/>
                </a:solidFill>
                <a:latin typeface="+mn-lt"/>
              </a:rPr>
              <a:t> </a:t>
            </a:r>
            <a:r>
              <a:rPr lang="en-GB" altLang="tr-TR" sz="2500" b="1" dirty="0" err="1">
                <a:solidFill>
                  <a:srgbClr val="00B050"/>
                </a:solidFill>
                <a:latin typeface="+mn-lt"/>
              </a:rPr>
              <a:t>derde</a:t>
            </a:r>
            <a:r>
              <a:rPr lang="en-GB" altLang="tr-TR" sz="2500" b="1" dirty="0">
                <a:solidFill>
                  <a:srgbClr val="00B050"/>
                </a:solidFill>
                <a:latin typeface="+mn-lt"/>
              </a:rPr>
              <a:t> </a:t>
            </a:r>
            <a:r>
              <a:rPr lang="en-GB" altLang="tr-TR" sz="2500" b="1" dirty="0" err="1">
                <a:solidFill>
                  <a:srgbClr val="00B050"/>
                </a:solidFill>
                <a:latin typeface="+mn-lt"/>
              </a:rPr>
              <a:t>sokmaktır</a:t>
            </a:r>
            <a:r>
              <a:rPr lang="en-GB" altLang="tr-TR" sz="2500" b="1" dirty="0">
                <a:solidFill>
                  <a:srgbClr val="00B050"/>
                </a:solidFill>
                <a:latin typeface="+mn-lt"/>
              </a:rPr>
              <a:t>.</a:t>
            </a:r>
          </a:p>
        </p:txBody>
      </p:sp>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6"/>
            <a:ext cx="817251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err="1">
                <a:solidFill>
                  <a:srgbClr val="FF0000"/>
                </a:solidFill>
              </a:rPr>
              <a:t>ispiyonculuk</a:t>
            </a:r>
            <a:r>
              <a:rPr lang="en-GB" altLang="tr-TR" sz="3200" b="1" dirty="0">
                <a:solidFill>
                  <a:srgbClr val="FF0000"/>
                </a:solidFill>
              </a:rPr>
              <a:t>” 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635" y="237276"/>
            <a:ext cx="2658660"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2033516" y="1487607"/>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95" y="4086409"/>
            <a:ext cx="2752263"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smtClean="0">
              <a:solidFill>
                <a:srgbClr val="00B050"/>
              </a:solidFill>
            </a:endParaRPr>
          </a:p>
          <a:p>
            <a:pPr algn="ctr">
              <a:buClr>
                <a:srgbClr val="E5E5FF"/>
              </a:buClr>
            </a:pPr>
            <a:r>
              <a:rPr lang="en-GB" altLang="tr-TR" sz="3200" b="1" dirty="0" smtClean="0">
                <a:solidFill>
                  <a:srgbClr val="00B050"/>
                </a:solidFill>
              </a:rPr>
              <a:t>Bu </a:t>
            </a:r>
            <a:r>
              <a:rPr lang="en-GB" altLang="tr-TR" sz="3200" b="1" dirty="0" err="1" smtClean="0">
                <a:solidFill>
                  <a:srgbClr val="00B050"/>
                </a:solidFill>
              </a:rPr>
              <a:t>söylemlerin</a:t>
            </a:r>
            <a:r>
              <a:rPr lang="en-GB" altLang="tr-TR" sz="3200" b="1" dirty="0" smtClean="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40943" y="150126"/>
            <a:ext cx="6291619"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en-GB" altLang="tr-TR" sz="2800" b="1" dirty="0" smtClean="0">
                <a:solidFill>
                  <a:srgbClr val="FF0000"/>
                </a:solidFill>
              </a:rPr>
              <a:t>.</a:t>
            </a:r>
            <a:r>
              <a:rPr lang="tr-TR" altLang="tr-TR" sz="2800" b="1" dirty="0" smtClean="0">
                <a:solidFill>
                  <a:srgbClr val="FF0000"/>
                </a:solidFill>
              </a:rPr>
              <a:t>   </a:t>
            </a:r>
            <a:r>
              <a:rPr lang="en-GB" altLang="tr-TR" sz="2800" b="1" dirty="0" smtClean="0">
                <a:solidFill>
                  <a:srgbClr val="FF0000"/>
                </a:solidFill>
              </a:rPr>
              <a:t>“</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smtClean="0">
                <a:solidFill>
                  <a:srgbClr val="FF0000"/>
                </a:solidFill>
              </a:rPr>
              <a:t>ederler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a:solidFill>
                  <a:srgbClr val="FF0000"/>
                </a:solidFill>
              </a:rPr>
              <a:t>–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smtClean="0">
                <a:solidFill>
                  <a:srgbClr val="FF0000"/>
                </a:solidFill>
              </a:rPr>
              <a:t>bulaşmazlar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smtClean="0">
                <a:solidFill>
                  <a:srgbClr val="FF0000"/>
                </a:solidFill>
              </a:rPr>
              <a:t>almaktır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6455391"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1" y="631421"/>
            <a:ext cx="9280478"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smtClean="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279" y="1970054"/>
            <a:ext cx="5699051" cy="4189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DÜŞÜNÜN??</a:t>
            </a:r>
            <a:endParaRPr lang="tr-TR" sz="5400" dirty="0"/>
          </a:p>
        </p:txBody>
      </p:sp>
      <p:pic>
        <p:nvPicPr>
          <p:cNvPr id="3" name="Picture 4" descr="http://blogimg.radikal.com.tr/Blogs/2013/10/08/dnmek-196C-8B08-C24A.jpg"/>
          <p:cNvPicPr>
            <a:picLocks noChangeAspect="1" noChangeArrowheads="1"/>
          </p:cNvPicPr>
          <p:nvPr/>
        </p:nvPicPr>
        <p:blipFill>
          <a:blip r:embed="rId3"/>
          <a:srcRect/>
          <a:stretch>
            <a:fillRect/>
          </a:stretch>
        </p:blipFill>
        <p:spPr bwMode="auto">
          <a:xfrm>
            <a:off x="2604741" y="2870790"/>
            <a:ext cx="6015794" cy="35267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2"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Empati kurmaya çalışın</a:t>
            </a:r>
            <a:endParaRPr lang="tr-TR" sz="5400" dirty="0"/>
          </a:p>
        </p:txBody>
      </p:sp>
      <p:pic>
        <p:nvPicPr>
          <p:cNvPr id="4" name="Picture 2" descr="http://www.ailedanismaniniz.com/wp-content/uploads/2013/11/bak%C4%B1%C5%9F-a%C3%A7%C4%B1s%C4%B1.jpg"/>
          <p:cNvPicPr>
            <a:picLocks noChangeAspect="1" noChangeArrowheads="1"/>
          </p:cNvPicPr>
          <p:nvPr/>
        </p:nvPicPr>
        <p:blipFill>
          <a:blip r:embed="rId3"/>
          <a:srcRect/>
          <a:stretch>
            <a:fillRect/>
          </a:stretch>
        </p:blipFill>
        <p:spPr bwMode="auto">
          <a:xfrm>
            <a:off x="2126512" y="1996652"/>
            <a:ext cx="7521558" cy="437376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Başkalarıyla iletişime geçin</a:t>
            </a:r>
            <a:endParaRPr lang="tr-TR" sz="3600" dirty="0"/>
          </a:p>
        </p:txBody>
      </p:sp>
      <p:pic>
        <p:nvPicPr>
          <p:cNvPr id="3" name="Picture 2" descr="http://www.voice-sohbet.com/wp-content/uploads/2014/12/voice-sohbet-iletisim.jpg"/>
          <p:cNvPicPr>
            <a:picLocks noChangeAspect="1" noChangeArrowheads="1"/>
          </p:cNvPicPr>
          <p:nvPr/>
        </p:nvPicPr>
        <p:blipFill>
          <a:blip r:embed="rId3"/>
          <a:srcRect/>
          <a:stretch>
            <a:fillRect/>
          </a:stretch>
        </p:blipFill>
        <p:spPr bwMode="auto">
          <a:xfrm>
            <a:off x="2633621" y="2704609"/>
            <a:ext cx="6116975" cy="37619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457535266"/>
              </p:ext>
            </p:extLst>
          </p:nvPr>
        </p:nvGraphicFramePr>
        <p:xfrm>
          <a:off x="3191446"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2465821829"/>
              </p:ext>
            </p:extLst>
          </p:nvPr>
        </p:nvGraphicFramePr>
        <p:xfrm>
          <a:off x="353848" y="1793714"/>
          <a:ext cx="4409538" cy="46708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8057" y="1467292"/>
            <a:ext cx="6764382" cy="5390707"/>
          </a:xfrm>
          <a:prstGeom prst="rect">
            <a:avLst/>
          </a:prstGeom>
          <a:noFill/>
          <a:extLst>
            <a:ext uri="{909E8E84-426E-40DD-AFC4-6F175D3DCCD1}">
              <a14:hiddenFill xmlns:a14="http://schemas.microsoft.com/office/drawing/2010/main">
                <a:solidFill>
                  <a:srgbClr val="FFFFFF"/>
                </a:solidFill>
              </a14:hiddenFill>
            </a:ext>
          </a:extLst>
        </p:spPr>
      </p:pic>
      <p:sp>
        <p:nvSpPr>
          <p:cNvPr id="6" name="5 Yuvarlatılmış Dikdörtgen"/>
          <p:cNvSpPr/>
          <p:nvPr/>
        </p:nvSpPr>
        <p:spPr>
          <a:xfrm>
            <a:off x="5518298" y="1594884"/>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220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6"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Aktif ve girişken olun</a:t>
            </a:r>
            <a:endParaRPr lang="tr-TR" sz="5400" dirty="0"/>
          </a:p>
        </p:txBody>
      </p:sp>
      <p:pic>
        <p:nvPicPr>
          <p:cNvPr id="3" name="Picture 2" descr="http://png.clipart.me/graphics/thumbs/171/active-people-with-ribbons-in-hands-vector-collection-of-sportive-symbols_171583550.jpg"/>
          <p:cNvPicPr>
            <a:picLocks noChangeAspect="1" noChangeArrowheads="1"/>
          </p:cNvPicPr>
          <p:nvPr/>
        </p:nvPicPr>
        <p:blipFill>
          <a:blip r:embed="rId3"/>
          <a:srcRect/>
          <a:stretch>
            <a:fillRect/>
          </a:stretch>
        </p:blipFill>
        <p:spPr bwMode="auto">
          <a:xfrm>
            <a:off x="1886786" y="1963406"/>
            <a:ext cx="8144759" cy="42609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49"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Birbirinize destek olun</a:t>
            </a:r>
            <a:endParaRPr lang="tr-TR" sz="5400" dirty="0"/>
          </a:p>
        </p:txBody>
      </p:sp>
      <p:pic>
        <p:nvPicPr>
          <p:cNvPr id="4" name="Picture 2" descr="http://i.milliyet.com.tr/YeniAnaResim/2013/06/27/fft99_mf3407519.Jpeg"/>
          <p:cNvPicPr>
            <a:picLocks noChangeAspect="1" noChangeArrowheads="1"/>
          </p:cNvPicPr>
          <p:nvPr/>
        </p:nvPicPr>
        <p:blipFill>
          <a:blip r:embed="rId3"/>
          <a:srcRect/>
          <a:stretch>
            <a:fillRect/>
          </a:stretch>
        </p:blipFill>
        <p:spPr bwMode="auto">
          <a:xfrm>
            <a:off x="2789853" y="2842737"/>
            <a:ext cx="6056436" cy="3728183"/>
          </a:xfrm>
          <a:prstGeom prst="rect">
            <a:avLst/>
          </a:prstGeom>
          <a:noFill/>
        </p:spPr>
      </p:pic>
      <p:sp>
        <p:nvSpPr>
          <p:cNvPr id="5" name="4 Aşağı Ok"/>
          <p:cNvSpPr/>
          <p:nvPr/>
        </p:nvSpPr>
        <p:spPr>
          <a:xfrm>
            <a:off x="5241851" y="1818167"/>
            <a:ext cx="1180214"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19"/>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Güçlü ve kararlı olun</a:t>
            </a:r>
            <a:endParaRPr lang="tr-TR" sz="3600" dirty="0"/>
          </a:p>
        </p:txBody>
      </p:sp>
      <p:pic>
        <p:nvPicPr>
          <p:cNvPr id="3" name="Picture 2" descr="http://galeri2.uludagsozluk.com/382/azim_399133.jpg"/>
          <p:cNvPicPr>
            <a:picLocks noChangeAspect="1" noChangeArrowheads="1"/>
          </p:cNvPicPr>
          <p:nvPr/>
        </p:nvPicPr>
        <p:blipFill>
          <a:blip r:embed="rId3"/>
          <a:srcRect/>
          <a:stretch>
            <a:fillRect/>
          </a:stretch>
        </p:blipFill>
        <p:spPr bwMode="auto">
          <a:xfrm>
            <a:off x="2243470" y="2367114"/>
            <a:ext cx="6251944" cy="396750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2" y="1265274"/>
            <a:ext cx="5613990"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smtClean="0"/>
              <a:t>Anlatın</a:t>
            </a:r>
            <a:endParaRPr lang="tr-TR" sz="8800" dirty="0"/>
          </a:p>
        </p:txBody>
      </p:sp>
      <p:pic>
        <p:nvPicPr>
          <p:cNvPr id="3" name="Picture 10" descr="http://www.ruyatabirleri.net.tr/wp-content/uploads/konusmak.jpg"/>
          <p:cNvPicPr>
            <a:picLocks noChangeAspect="1" noChangeArrowheads="1"/>
          </p:cNvPicPr>
          <p:nvPr/>
        </p:nvPicPr>
        <p:blipFill>
          <a:blip r:embed="rId3"/>
          <a:srcRect/>
          <a:stretch>
            <a:fillRect/>
          </a:stretch>
        </p:blipFill>
        <p:spPr bwMode="auto">
          <a:xfrm>
            <a:off x="6067785" y="1424762"/>
            <a:ext cx="5220448" cy="3100323"/>
          </a:xfrm>
          <a:prstGeom prst="rect">
            <a:avLst/>
          </a:prstGeom>
          <a:noFill/>
        </p:spPr>
      </p:pic>
      <p:sp>
        <p:nvSpPr>
          <p:cNvPr id="5" name="4 Aşağı Ok"/>
          <p:cNvSpPr/>
          <p:nvPr/>
        </p:nvSpPr>
        <p:spPr>
          <a:xfrm>
            <a:off x="1988288" y="3498112"/>
            <a:ext cx="1095154"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30" y="4880344"/>
            <a:ext cx="3232298" cy="1200329"/>
          </a:xfrm>
          <a:prstGeom prst="rect">
            <a:avLst/>
          </a:prstGeom>
          <a:noFill/>
        </p:spPr>
        <p:txBody>
          <a:bodyPr wrap="square" rtlCol="0">
            <a:spAutoFit/>
          </a:bodyPr>
          <a:lstStyle/>
          <a:p>
            <a:pPr algn="ctr"/>
            <a:r>
              <a:rPr lang="tr-TR" sz="2400" dirty="0" smtClean="0">
                <a:solidFill>
                  <a:srgbClr val="C00000"/>
                </a:solidFill>
              </a:rPr>
              <a:t>Özellikle aile ve sınıf rehber öğretmenine anlatılmalı.</a:t>
            </a:r>
            <a:endParaRPr lang="tr-TR" sz="2400"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6"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smtClean="0"/>
              <a:t>Kendinizi suçlamaktan vazgeçin</a:t>
            </a:r>
            <a:endParaRPr lang="tr-TR" sz="6000" dirty="0"/>
          </a:p>
        </p:txBody>
      </p:sp>
      <p:pic>
        <p:nvPicPr>
          <p:cNvPr id="3" name="Picture 2" descr="http://www.biaile.com/resimler/DEPRESYON%201.jpg"/>
          <p:cNvPicPr>
            <a:picLocks noChangeAspect="1" noChangeArrowheads="1"/>
          </p:cNvPicPr>
          <p:nvPr/>
        </p:nvPicPr>
        <p:blipFill>
          <a:blip r:embed="rId3"/>
          <a:srcRect/>
          <a:stretch>
            <a:fillRect/>
          </a:stretch>
        </p:blipFill>
        <p:spPr bwMode="auto">
          <a:xfrm>
            <a:off x="1275907" y="3168501"/>
            <a:ext cx="9356651" cy="336977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7" y="138224"/>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smtClean="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a:srcRect/>
          <a:stretch>
            <a:fillRect/>
          </a:stretch>
        </p:blipFill>
        <p:spPr bwMode="auto">
          <a:xfrm>
            <a:off x="1588592" y="2914045"/>
            <a:ext cx="8172096" cy="339909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2"/>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smtClean="0"/>
              <a:t>Şiddete uğradıysanız</a:t>
            </a:r>
            <a:r>
              <a:rPr lang="tr-TR" sz="4000" dirty="0" smtClean="0"/>
              <a:t> KESİNLİKLE FİZİKSEL OLARAK KARŞI SALDIRIYA GEÇMEYİN. </a:t>
            </a:r>
            <a:endParaRPr lang="tr-TR" sz="4000" dirty="0"/>
          </a:p>
        </p:txBody>
      </p:sp>
      <p:pic>
        <p:nvPicPr>
          <p:cNvPr id="3" name="Picture 4" descr="http://galeri.uludagsozluk.com/24/hayir_12663.jpg"/>
          <p:cNvPicPr>
            <a:picLocks noChangeAspect="1" noChangeArrowheads="1"/>
          </p:cNvPicPr>
          <p:nvPr/>
        </p:nvPicPr>
        <p:blipFill>
          <a:blip r:embed="rId3"/>
          <a:srcRect/>
          <a:stretch>
            <a:fillRect/>
          </a:stretch>
        </p:blipFill>
        <p:spPr bwMode="auto">
          <a:xfrm>
            <a:off x="2106765" y="2208210"/>
            <a:ext cx="7855942" cy="400011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853353401"/>
              </p:ext>
            </p:extLst>
          </p:nvPr>
        </p:nvGraphicFramePr>
        <p:xfrm>
          <a:off x="1132764" y="134105"/>
          <a:ext cx="9280478"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456895" y="2604624"/>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buFont typeface="Arial" panose="020B0604020202020204" pitchFamily="34" charset="0"/>
              <a:buChar char="•"/>
            </a:pPr>
            <a:r>
              <a:rPr lang="tr-TR" sz="2800" dirty="0" smtClean="0"/>
              <a:t>Yüksek </a:t>
            </a:r>
            <a:r>
              <a:rPr lang="tr-TR" sz="2800" dirty="0"/>
              <a:t>sesle </a:t>
            </a:r>
            <a:r>
              <a:rPr lang="tr-TR" sz="4800" b="1" dirty="0">
                <a:solidFill>
                  <a:srgbClr val="FF0000"/>
                </a:solidFill>
              </a:rPr>
              <a:t>«Hayır « </a:t>
            </a:r>
            <a:r>
              <a:rPr lang="tr-TR" sz="2800" dirty="0"/>
              <a:t>diyerek onu durdurmak </a:t>
            </a:r>
          </a:p>
        </p:txBody>
      </p:sp>
      <p:pic>
        <p:nvPicPr>
          <p:cNvPr id="1026" name="Picture 2" descr="http://www.alevbaymur.com/images/alev-baymur/hayi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8824" y="3506289"/>
            <a:ext cx="4338784" cy="335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48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32347" y="2919427"/>
            <a:ext cx="479309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Font typeface="Arial" panose="020B0604020202020204" pitchFamily="34" charset="0"/>
              <a:buChar char="•"/>
            </a:pPr>
            <a:r>
              <a:rPr lang="tr-TR" sz="2800" dirty="0" smtClean="0"/>
              <a:t>Söylediklerini</a:t>
            </a:r>
            <a:r>
              <a:rPr lang="tr-TR" sz="2800" dirty="0"/>
              <a:t>, yaptıklarını </a:t>
            </a:r>
            <a:r>
              <a:rPr lang="tr-TR" sz="4000" dirty="0">
                <a:solidFill>
                  <a:srgbClr val="FF0000"/>
                </a:solidFill>
              </a:rPr>
              <a:t>umursamamak</a:t>
            </a:r>
            <a:r>
              <a:rPr lang="tr-TR" sz="2800" dirty="0"/>
              <a:t> için kendini meşgul etmek </a:t>
            </a:r>
            <a:endParaRPr lang="tr-TR" sz="2800" dirty="0" smtClean="0"/>
          </a:p>
        </p:txBody>
      </p:sp>
      <p:pic>
        <p:nvPicPr>
          <p:cNvPr id="2052" name="Picture 4" descr="http://www.ohadiyorumm.com/wp-content/uploads/2013/08/%C3%87okta-umrumda-san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43" y="1354500"/>
            <a:ext cx="4514850"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93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19572463">
            <a:off x="2016238" y="2714192"/>
            <a:ext cx="8223818"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smtClean="0"/>
              <a:t>Sessiz kalmak</a:t>
            </a:r>
            <a:endParaRPr lang="tr-TR" sz="6000" dirty="0"/>
          </a:p>
        </p:txBody>
      </p:sp>
      <p:pic>
        <p:nvPicPr>
          <p:cNvPr id="1026" name="Picture 2" descr="http://2.bp.blogspot.com/-i40dCxPU8w4/U4_fQmSkgRI/AAAAAAAAQEA/eqMeyMLIZro/s1600/susmak+ibrahim+inecik.jpg"/>
          <p:cNvPicPr>
            <a:picLocks noChangeAspect="1" noChangeArrowheads="1"/>
          </p:cNvPicPr>
          <p:nvPr/>
        </p:nvPicPr>
        <p:blipFill>
          <a:blip r:embed="rId3"/>
          <a:srcRect/>
          <a:stretch>
            <a:fillRect/>
          </a:stretch>
        </p:blipFill>
        <p:spPr bwMode="auto">
          <a:xfrm>
            <a:off x="340242" y="138224"/>
            <a:ext cx="4295553" cy="3277950"/>
          </a:xfrm>
          <a:prstGeom prst="rect">
            <a:avLst/>
          </a:prstGeom>
          <a:noFill/>
        </p:spPr>
      </p:pic>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4"/>
          <a:srcRect/>
          <a:stretch>
            <a:fillRect/>
          </a:stretch>
        </p:blipFill>
        <p:spPr bwMode="auto">
          <a:xfrm>
            <a:off x="7357730" y="3561908"/>
            <a:ext cx="4423144" cy="31581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154498636"/>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2646388528"/>
              </p:ext>
            </p:extLst>
          </p:nvPr>
        </p:nvGraphicFramePr>
        <p:xfrm>
          <a:off x="342900" y="2257425"/>
          <a:ext cx="5591175" cy="1343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yagram 7"/>
          <p:cNvGraphicFramePr/>
          <p:nvPr>
            <p:extLst>
              <p:ext uri="{D42A27DB-BD31-4B8C-83A1-F6EECF244321}">
                <p14:modId xmlns:p14="http://schemas.microsoft.com/office/powerpoint/2010/main" val="2318210251"/>
              </p:ext>
            </p:extLst>
          </p:nvPr>
        </p:nvGraphicFramePr>
        <p:xfrm>
          <a:off x="333375" y="4429126"/>
          <a:ext cx="5591175" cy="14668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4" descr="http://kaanalgul.files.wordpress.com/2011/10/sanal-zorbalik-felaketleri-13181581.jpe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52674" y="1632336"/>
            <a:ext cx="5465076" cy="424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4"/>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smtClean="0"/>
              <a:t>Şakaya vurmak</a:t>
            </a:r>
            <a:endParaRPr lang="tr-TR" sz="5400" dirty="0"/>
          </a:p>
        </p:txBody>
      </p:sp>
      <p:pic>
        <p:nvPicPr>
          <p:cNvPr id="4" name="Picture 2" descr="http://res.kadiningazetesi.com/4bf0b6e1SMILE%5b6%5d.jpg"/>
          <p:cNvPicPr>
            <a:picLocks noChangeAspect="1" noChangeArrowheads="1"/>
          </p:cNvPicPr>
          <p:nvPr/>
        </p:nvPicPr>
        <p:blipFill>
          <a:blip r:embed="rId3"/>
          <a:srcRect/>
          <a:stretch>
            <a:fillRect/>
          </a:stretch>
        </p:blipFill>
        <p:spPr bwMode="auto">
          <a:xfrm>
            <a:off x="1631989" y="586015"/>
            <a:ext cx="7875035" cy="418109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39"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smtClean="0"/>
              <a:t>Teşekkür etmek </a:t>
            </a:r>
            <a:r>
              <a:rPr lang="tr-TR" sz="5400" b="1" dirty="0" smtClean="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a:srcRect/>
          <a:stretch>
            <a:fillRect/>
          </a:stretch>
        </p:blipFill>
        <p:spPr bwMode="auto">
          <a:xfrm>
            <a:off x="0" y="846163"/>
            <a:ext cx="6337005" cy="505490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639" y="1484314"/>
            <a:ext cx="4746625" cy="3894137"/>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smtClean="0">
                <a:solidFill>
                  <a:srgbClr val="C00000"/>
                </a:solidFill>
              </a:rPr>
              <a:t>Zorbaca davranışlar sergileyeceğimiz zaman;</a:t>
            </a:r>
            <a:endParaRPr lang="tr-TR" altLang="tr-TR" sz="3600" b="1" dirty="0">
              <a:solidFill>
                <a:srgbClr val="C00000"/>
              </a:solidFill>
            </a:endParaRPr>
          </a:p>
        </p:txBody>
      </p:sp>
      <p:sp>
        <p:nvSpPr>
          <p:cNvPr id="17415" name="Rectangle 7"/>
          <p:cNvSpPr>
            <a:spLocks noChangeArrowheads="1"/>
          </p:cNvSpPr>
          <p:nvPr/>
        </p:nvSpPr>
        <p:spPr bwMode="auto">
          <a:xfrm>
            <a:off x="1163639" y="1720300"/>
            <a:ext cx="4572000" cy="830997"/>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0" y="3042018"/>
            <a:ext cx="4464050" cy="1676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chemeClr val="accent2"/>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39" y="4996565"/>
            <a:ext cx="5256213" cy="1196975"/>
          </a:xfrm>
          <a:prstGeom prst="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p14="http://schemas.microsoft.com/office/powerpoint/2010/main" val="3322830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0"/>
            <a:ext cx="1800225" cy="1476375"/>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2208213" y="404813"/>
            <a:ext cx="9064838"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573206" y="1341438"/>
            <a:ext cx="11000095"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p14="http://schemas.microsoft.com/office/powerpoint/2010/main" val="25241749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43" name="Picture 19" descr="http://somekindofclementine.files.wordpress.com/2011/07/unle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6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4244164393"/>
              </p:ext>
            </p:extLst>
          </p:nvPr>
        </p:nvGraphicFramePr>
        <p:xfrm>
          <a:off x="2374710" y="200882"/>
          <a:ext cx="7014950"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2" name="Picture 4" descr="http://www.adapsikoloji.com/Resim/Upload/t0627bullyfeat1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280" y="2023776"/>
            <a:ext cx="4334539" cy="361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a:srcRect/>
          <a:stretch>
            <a:fillRect/>
          </a:stretch>
        </p:blipFill>
        <p:spPr bwMode="auto">
          <a:xfrm>
            <a:off x="1690578" y="457200"/>
            <a:ext cx="8410352" cy="563525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AQEBEQEA0RDQ4PEA8TDxAQDQ8QEBEQFRMYFxgRFhMZHygiJCYlGxQULTIhJTU3Li46GB8zODMsNzQ5LiwBCgoKDA0OGhAQGywlICQsNzQsLCwsLDQsLCwsNC0sLzQ0LCwsLCwsLywsKywsLCwsLC0sLC0sLCwsLCwsLSwsLP/AABEIAMIBAwMBIgACEQEDEQH/xAAbAAEAAgMBAQAAAAAAAAAAAAAAAQMCBQYEB//EADkQAAEEAQIDBgUCBAUFAAAAAAEAAgMRBBIhBRMxIjJBUXFyBhRhscJCgRVSkcEjkqGy0QdidJPS/8QAGQEBAAMBAQAAAAAAAAAAAAAAAAECBAMF/8QAIREBAAICAgICAwAAAAAAAAAAAAERAjEDIQRBEiIFMlH/2gAMAwEAAhEDEQA/APr8PV/v/sFaqoer/efsFasLTOxERECIiAiIgIiICIiAiIgIiICIiAiIgIiICIiAiIgIiICIiDF3Q+i1eT3m+wfito7ofRavJ7zfYPxUTp24dsUREaWzh6v95+wVlqqHq/3n7BWqzDOy0tERUtLREC0tEQLS0RAtUZmbFC3XLKyJl1qe4NF+Qvx+ivXMcPyWS8VymykGTHZC3Ea79LS3VK9o8ySzfrStjjaJlusLi2PM4tinjke0WWBw1geek719V6cbIZI0Pje2Rjr0uaQWmjWx9QV4uOcIjy4ix40yUeVKNnxvIqw7rXmPEWvF8HDlcPhEnYMTZuZf6dMr7+yVFXBc23OTksiaXySMiYOrnuDWj9yvFj8fxJHBrMqIud3RrDS7231/Zcz8Lu/iWTNmTjVFA4MxIXbsjJ31aemoDTv5u+grsOIYUeRG6KZgkjcKLSL/AHHkfqpnGMZqURMz3D0LwycbxGvMbszHbI06XMdPGHh38paTdrnPgvikjZp+HTvMjscv5MjjbnRtdWkn0LSPoT5L1fHXC25EcDKa2R+SyNshbZbqY/b0JAv0U/CIyqT5dXDp148ri+NE7RLlQwvoHTJNGx1HoaJ+hXO/BXHHkuwMq25ePbW6jvIxvhfiQPHxFHzK93xxhRy4Upc0FzOWWPoamnW0bH0J/qo+FZVJ8urhuMPPhmBMM0czWmnGORrwDV0SCvRaqx8dkTQyNgYxoAa1oAAAVqrNeli0tEUBaWiIFpaIgWloiCHdD6LV5Peb7B+K2juh9CtXk95vsH4quWnfg2xRERpbKHq/3n7BWqqLq73n7BWKzBO0ooREJRQiCUUIglFCIJXK/EHwvDnvM0U/JyI3ct7mjU0vZWzhsQRtuPp1XUrieE8SlgzM8uhkfhHJdrkYwv5Mtd7SNyKAurqmrphfcwrlXt434PG8MamTHLjbuWh/P7I/7HjV+zVu4OM/P8MyZGt0SiDIjewEkB4jJ7P0II/rS2T/AIjww3U3KilP6WRPEsrz/K2NtuJ+ip+FOGuhhkdIzRJkzyzvj2PLDztGfQAX6lWnK4uY7ViO+paj/pYR8pN5/Muv/wBca7NcXw2A8JyJmva7+H5BDo5gC5sDhfZkrcCjWrps361u8v4lxGNtk7Ml5H+HDA9sssjvBrWts/uo5InLK49pxmoqXK8PBPH5S3oDLq9OSB/uIXWfEHXD/wDOg/2vWu+D+ByROmy8kAZWU5xLevKY52otvzJrbw0hef4t+I4Y5ceMXI+HKjkmDWuOhjQ4EX4ntdB5K0/bKIj0iOo7W/GvAXyhuXjW3Mx6cNPekY3eh9R4ee48lS/jzM3hkz9mzMEQmYP0u5je0PofD9x4Lp8DOinZzIZBIy6sAjfY0Qd/ELhfjLgT8eU5ONYgyHNZksaNmuc8G68iQD9D6phN/WfWjLruH0QooKLg6JRQiCUUIglFCIJRQiA7ofQrV5Peb7B+K2buh9FrMnvN9g/FRlp34NsURFDS2UXV3uP2CsVUXV3uP2CsV2DLaUUIiqUUIglFCIJRQiCVCIgBou6AJ6mt/wCqlQiCVgyNre61rSetNAv+iyRBKX9VCIJJS1CIJRQiCUUIglFCIJRQiCUUIgO6H0K1mT3m+wfitk7oVrcnvN9g/FVy078G2KIihqbGLq73H7BWKuH9XuP2CsV3n5bEREQIiICIiAiIgIiICIiAiIgIiICIiAiIgIiICIiAiIgIiIId0K1uT3m+wfitk7oVrcnvN9g/FVy078G2KIihqbCLq73f2CsVcXV3uP2CsXR52WxERECIiAiIgIiICIiAiIgIiICIiAiIgIiICIiAiIgIiICIiCHdFrsnvN9g/FbF3QrXZHeb7B+Kpnpo8fbFERQ1PfF+r3H7BWKuL9XuP2CsXR52WxERSqLnJPigsjy5pMYNhwJzDkFk+t+zY3F7GlgBFSt2JB2NDpfRrijwfIcziVYkkeTk5kk2FKZ8cNjdyIWxzO0yE9l8ZJFEkDobUxSJdqSLqxfWr3rzpQHA9CD6ELmIOET8+QymVzjmQZDJ4nYzYy1kcbSw6gZG92QFjdiH9Rbq82FwaRhheOHlkrOK5cxcHYgczGlM9OsSdC2VvZG/XZKgdZjSucCXM0U94FPa/U0OIa+x0sUa8LWtPGnFvNjxzND80MYuZIDI13zIx3PcyqDWu1E73Qsgb0+GsV0TZ2uxzjh2XkyMbcNFkjy4OAjcQL8jutM74eL3/MDEfhcRMwLsnGyGsjkY2Ww6ZjXU+4xu1zSe0QD4pUDry7wBBdV1df1Xi4PxEZEIlLRGdUrXM16tJjlfGTdDYlh3paFnDsj5qCb5ZzGx8Qy5JdMkTgYJIpo2yanO1my6JxbsG0AGnSseGcCkY7GJxhG6DJ4hNPIHRO50M/OIgu7NmWIkO7IMPXZpKoHWax5jpfUdPNeTDzy+XIidGGHGewag/UHtewPDugrY7j/VcxicALmcPin4ceXDDlQ5DS7ELWxyUGxnTJZbsDTbotB6hevMwZy/K04bnRvyeHOjJkiAMcPLDntaJATp0XpdQNdHd0zUDqAQdwbB6EdFqGcXldNkwsxWvOJyi6smnSCRhc0MBYBdDoSBZ6+Kj4ZxZIWzskidEHZU0kdmEhzJKddR7A2XWKG91fU+fDZkRZmfN8nI9k/ynJIlxQHmOMtJNyWBZHUX9PBRQ2XD+KMyGQywjXjzxOk5hcGlndppjO9m335aCCvaXWDppzqsAuoHysi6B81ynB+AyYruHtMHzHIx81uTMwwhvMneyQxgPcHFurXW1dLpY/DvCJMf+HO+QdFJDizxZLmuxNQJEelhIk7QuParA26JUDouE8QE8EcxbyuaO6Xh1GyNOra+ijjnEfloJJ9Ak5THPLOZoLmt3dpNHevD/ULmsPhGRoxhNBLy24mTBJEx2E98b3yB2unlzCHNFWDYobUTUcX4FkGLLjEDsx82FixwSvmgL2PhY4OY57tO5cdQcBRLzekKaix1c2Q9vNqEycpoLA2SPVKaJLACQAdhWogG+o6qnF4g6SNj/l3Rue9o5UssLZWxl1cxwa5w8CQ0Gz9DsOb+IcZ4dnynGdGzJZwpkbtWP/izMyXXGWh/avmxjS4hrt2lwG6qdgGVkhZgSjL/AIrgZE7XjCYY2xywvPLc2Vza5bHHTqLtT3EgakqB24cPMHr4jw6qqGYnXqaGBr9LDzGu1t0tOrbpuXCjv2b8VyORwWXVkSMwDzTxfDyIHh2IH/Ls+X5rmu19mxHOC3YnmdNyrZ+G5A+d5eD2p+IRy4z3OxSyNpxIoX5XLL6JbplIa7qXNJ8SIqB1wN9N1quBcQdMcrUzQIMmSIkzcwamsYTp7DabThV79Vb8P4ghx2RNxzjMjL2sjc9j3loef8R7mkguf3ibu3b7rQM4fkhmQ5+M8MPFRlmJz8dxnxg1g0gNeRYc3VpdV6APFIgdU6Y62ANDmOa9zn8xo01Wns9Tdu3HTSrQ4HoQdr2Ph5rmMHGY+TBycfDLsZzM2Tma4XHRlESDvv1U8knSLAsDbwp4Bwd8H8PIwDC+KPJjyHh2LbGvA0tcWvJItraAutI6UlDrkRFCUO6H0WvyO832D8VsHdD6LX5Heb7B+Kpnpo8fbFERVanvi/V7j9grFVEe97j9gs7XWHn5bZIsbS0VZIsbS0GSLG0tBVnZQhiklcC5sUb5HBotxDGlxAHnstQ34kOt8bsKdjovk+cNeO7ljJcWtJp5vSQdVXXha3h32O4K0nDYnjiGbI6J4iljwmxvc3svMXNDx+2pvXre1qYob1FyGDg5DYnF7Zvm44s0SmIMjOQ54dpcJiTZJDCz+S6OmqXlggyHNeGCOWKPLxhOIsR2O97IzIJYX4xeQSwmFxLSBILAB21TSLdbmcQEUuPEWOPzUj42uBbTXthkm7Qu92xO6fRTlZ3LlgiMbj8w6RrXgtprmxukoi73DD0XNcS4ZO5uKyEyNrLypBI/Ha9sEcuJkRj/AAb7uuZtMO4B3FChXk4c0kGDHBifIPYcgStMAmjhLsWWPURY1gve3fqQbIBulQOwml0aba92p1dljnV2SbNdB2evmQPFZRP1Na7S5uoA05pa4WLotPQ/Rcxi45HyEzeHOgEbJop8djY3Oi5kY2JJGputve8dQJA3rxw8Ke5nD45MV7GxyZbMoBgNQPbKGxl7T3S8xHs+W4AtKgdPxziYxMeXJcx0jIGOke1hbq0NFmrIH7KIeIuMzYXY72ao3vEmuN7AWFlxuo2HVK0jaiL3Xg+LsNz+G5WPDG6R78WSGFgJc4ks0tBcT/qV4MzDnEWXBhMyGPzIsmXnzSPHKyDjxxRxtke4vBJYCD0bXhskRA6CLiAdky42hzXxQwTajp0uZK6RorxsGF/X6L2riMvh02vLdiYj8ZsuFw9kbdMbNZhyJXzwgB1NLo5NIJIBLrvxXo4nw1zoiYo5TqzcCRrRCIuSxksfOdEzqy42uvxJ1UN91QOpe4l/LMLnRuY4mQ6DHdgcstJ1WQSelbHdWRxhoDWtDWjoGtAA/YLmTwpkWXHysZ3yowM6OTsl7S6WaKRkR1EkihNQ6NvSKFBajB4G8RQMlxJS48HMeSD2g7OYIwwvN7ubUul/htRGyVA79FruHZMmmCOSGXUcZrpJXaNLZWhoMbt71EknpWx3WUGe9wgJxJ2c8O1hwivHppIEtO8aoab3O9KKS96xe0EEEBwPUEWCPqEtLUCVKxtLQZIsbS0Eu6LXZHeb7B+K2Djstfkd5vtH4qmemjx9oREVWt7Iz3vd/YLO1Sw9fX+wWdrpDzsts7S1haWirO0tYWloM7S1haWgztLWFpaDO1XDExg0sY2Ntk6WNDRZNk0PMqbS0GdpawtLQZ2lrC0tBnaWsLS0GdpawtLQZ2lrC0tBnaWsLS0GdpawtLQZ2lrC0tBnaWsLS0GRK8M/eb7R+K9ZK8c3eHt/+VTPTR4+0ooUqGtc09fX+ynUqmnr6qbV3n5bWak1Ku0tFVmpNSrtLQWak1Ku0tBZqTUq7S0FmpNSrtLQWak1Ku0tBZqTUq7S0FmpNSrtLQWak1Ku0tBZqTUq7S0FmpNSrtLQWak1Ku0tBZqTUq7S0FmpNSrtLQWFy80nUe3/AIVpKpf1Hp/wq5aaPH2yRQihqTaalXaWpYMtrNSalXaWiqzUmpV2loLNSalXaWgs1JqVdpaCzUmpV2loLNSalXaWgs1JqVdpaCzUmpV2loLNSalXaWgs1JqVdpaCzUmpV2loLNSalXaWgs1JqVdpaCwvA3OwHVaHI4tI49g6G+GwJ/clbeZuprm/zNI/qFzT2lpIIojqFh83kzxqMeoep+N4uLOcpyi5bjhnEnOdofuTel1VZ8iti47j0P3C0HC4i6QHwbuT9gt8eo9D9wr+Nnnlx3knyOPjw5qw/jJSoRanNUT09FFrBx6eii0YctrLS1XaWiqy0tV2loLLS1XaWgstLVdpaCy0tV2loLLS1XaWgstLVdpaCy0tV2loLLS1XaWgstLVdpaCy0tV2loLLS1XaWgstLVdpaCy1hJG13eaHeoBUWlqJiJ2mJmO4ZsAGwAA8gKCzvcfv9wqbVrev+b7hJ078P7LEREaHlf4en9ysURGGdiIiIEREBERAREQEREBERAREQEREBERAREQEREBERAREQEREAK9vX/N9wpRRLvwbZoiKz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http://images.slideplayer.biz.tr/8/2004040/slides/slide_64.jpg"/>
          <p:cNvPicPr>
            <a:picLocks noChangeAspect="1" noChangeArrowheads="1"/>
          </p:cNvPicPr>
          <p:nvPr/>
        </p:nvPicPr>
        <p:blipFill>
          <a:blip r:embed="rId2"/>
          <a:srcRect/>
          <a:stretch>
            <a:fillRect/>
          </a:stretch>
        </p:blipFill>
        <p:spPr bwMode="auto">
          <a:xfrm>
            <a:off x="111967" y="0"/>
            <a:ext cx="12080033" cy="6858000"/>
          </a:xfrm>
          <a:prstGeom prst="rect">
            <a:avLst/>
          </a:prstGeom>
          <a:noFill/>
        </p:spPr>
      </p:pic>
      <p:sp>
        <p:nvSpPr>
          <p:cNvPr id="4" name="3 Metin kutusu"/>
          <p:cNvSpPr txBox="1"/>
          <p:nvPr/>
        </p:nvSpPr>
        <p:spPr>
          <a:xfrm>
            <a:off x="8595515" y="5073287"/>
            <a:ext cx="2402958" cy="1200329"/>
          </a:xfrm>
          <a:prstGeom prst="rect">
            <a:avLst/>
          </a:prstGeom>
          <a:noFill/>
        </p:spPr>
        <p:txBody>
          <a:bodyPr wrap="square" rtlCol="0">
            <a:spAutoFit/>
          </a:bodyPr>
          <a:lstStyle/>
          <a:p>
            <a:pPr algn="ctr"/>
            <a:r>
              <a:rPr lang="tr-TR" sz="2400" smtClean="0"/>
              <a:t>YILDIZ ENTEGRE REHBERLİK </a:t>
            </a:r>
            <a:r>
              <a:rPr lang="tr-TR" sz="2400" dirty="0" smtClean="0"/>
              <a:t>SERVİSİ</a:t>
            </a:r>
          </a:p>
        </p:txBody>
      </p:sp>
    </p:spTree>
    <p:extLst>
      <p:ext uri="{BB962C8B-B14F-4D97-AF65-F5344CB8AC3E}">
        <p14:creationId xmlns:p14="http://schemas.microsoft.com/office/powerpoint/2010/main" val="237391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Zorbalık davranışı gösteren öğrencilerin ortak özellikleri:</a:t>
            </a:r>
          </a:p>
          <a:p>
            <a:pPr algn="ctr"/>
            <a:endParaRPr lang="tr-TR" sz="2800" b="1" dirty="0" smtClean="0">
              <a:solidFill>
                <a:schemeClr val="tx1"/>
              </a:solidFill>
            </a:endParaRPr>
          </a:p>
          <a:p>
            <a:pPr algn="ctr"/>
            <a:r>
              <a:rPr lang="tr-TR" sz="2400" smtClean="0">
                <a:solidFill>
                  <a:srgbClr val="C00000"/>
                </a:solidFill>
              </a:rPr>
              <a:t>Empati </a:t>
            </a:r>
            <a:r>
              <a:rPr lang="tr-TR" sz="2400" dirty="0" smtClean="0">
                <a:solidFill>
                  <a:srgbClr val="C00000"/>
                </a:solidFill>
              </a:rPr>
              <a:t>kurma yeteneği gelişmemiştir.</a:t>
            </a:r>
            <a:br>
              <a:rPr lang="tr-TR" sz="2400" dirty="0" smtClean="0">
                <a:solidFill>
                  <a:srgbClr val="C00000"/>
                </a:solidFill>
              </a:rPr>
            </a:br>
            <a:r>
              <a:rPr lang="tr-TR" sz="2400" dirty="0" smtClean="0">
                <a:solidFill>
                  <a:srgbClr val="C00000"/>
                </a:solidFill>
              </a:rPr>
              <a:t>Sosyal becerilerde ve ilişki kurma biçimlerinde yetersizlikler olabilir.</a:t>
            </a:r>
            <a:br>
              <a:rPr lang="tr-TR" sz="2400" dirty="0" smtClean="0">
                <a:solidFill>
                  <a:srgbClr val="C00000"/>
                </a:solidFill>
              </a:rPr>
            </a:br>
            <a:r>
              <a:rPr lang="tr-TR" sz="2400" dirty="0" smtClean="0">
                <a:solidFill>
                  <a:srgbClr val="C00000"/>
                </a:solidFill>
              </a:rPr>
              <a:t>Saldırgan ve dürtüsel yapıya sahiptir, erkeklerde fiziksel üstünlük de eşlik edebilir.</a:t>
            </a:r>
            <a:endParaRPr lang="tr-TR" sz="2400" dirty="0">
              <a:solidFill>
                <a:srgbClr val="C00000"/>
              </a:solidFill>
            </a:endParaRPr>
          </a:p>
        </p:txBody>
      </p:sp>
      <p:pic>
        <p:nvPicPr>
          <p:cNvPr id="3" name="İçerik Yer Tutucusu 3"/>
          <p:cNvPicPr>
            <a:picLocks noChangeAspect="1"/>
          </p:cNvPicPr>
          <p:nvPr/>
        </p:nvPicPr>
        <p:blipFill>
          <a:blip r:embed="rId2"/>
          <a:stretch>
            <a:fillRect/>
          </a:stretch>
        </p:blipFill>
        <p:spPr>
          <a:xfrm>
            <a:off x="6954592" y="656823"/>
            <a:ext cx="5102729" cy="59155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Zorbalığa uğrayan öğrencilerin ortak özellikleri:</a:t>
            </a:r>
            <a:r>
              <a:rPr lang="tr-TR" sz="2400" dirty="0" smtClean="0"/>
              <a:t/>
            </a:r>
            <a:br>
              <a:rPr lang="tr-TR" sz="2400" dirty="0" smtClean="0"/>
            </a:br>
            <a:r>
              <a:rPr lang="tr-TR" sz="2400" dirty="0" smtClean="0">
                <a:solidFill>
                  <a:srgbClr val="C00000"/>
                </a:solidFill>
              </a:rPr>
              <a:t>Genellikle güvensiz ve kendilerini koruyamayan, pasif ve boyun eğici bir tarzları vardır.</a:t>
            </a:r>
            <a:br>
              <a:rPr lang="tr-TR" sz="2400" dirty="0" smtClean="0">
                <a:solidFill>
                  <a:srgbClr val="C00000"/>
                </a:solidFill>
              </a:rPr>
            </a:br>
            <a:r>
              <a:rPr lang="tr-TR" sz="2400" dirty="0" smtClean="0">
                <a:solidFill>
                  <a:srgbClr val="C00000"/>
                </a:solidFill>
              </a:rPr>
              <a:t>Utangaç ve içine kapanıktır.</a:t>
            </a:r>
            <a:br>
              <a:rPr lang="tr-TR" sz="2400" dirty="0" smtClean="0">
                <a:solidFill>
                  <a:srgbClr val="C00000"/>
                </a:solidFill>
              </a:rPr>
            </a:br>
            <a:r>
              <a:rPr lang="tr-TR" sz="2400" dirty="0" smtClean="0">
                <a:solidFill>
                  <a:srgbClr val="C00000"/>
                </a:solidFill>
              </a:rPr>
              <a:t>Çok arkadaşı yoktur.</a:t>
            </a:r>
            <a:br>
              <a:rPr lang="tr-TR" sz="2400" dirty="0" smtClean="0">
                <a:solidFill>
                  <a:srgbClr val="C00000"/>
                </a:solidFill>
              </a:rPr>
            </a:br>
            <a:r>
              <a:rPr lang="tr-TR" sz="2400" dirty="0" smtClean="0">
                <a:solidFill>
                  <a:srgbClr val="C00000"/>
                </a:solidFill>
              </a:rPr>
              <a:t>Genellikle aşırı koruyucu ailelerin çocuklarıdır.</a:t>
            </a:r>
            <a:br>
              <a:rPr lang="tr-TR" sz="2400" dirty="0" smtClean="0">
                <a:solidFill>
                  <a:srgbClr val="C00000"/>
                </a:solidFill>
              </a:rPr>
            </a:br>
            <a:r>
              <a:rPr lang="tr-TR" sz="2400" dirty="0" smtClean="0">
                <a:solidFill>
                  <a:srgbClr val="C00000"/>
                </a:solidFill>
              </a:rPr>
              <a:t>Farklı özelliklere sahip olabilir (kekemelik, gözlük kullanma, diş aparatı kullanma vb.).</a:t>
            </a:r>
            <a:endParaRPr lang="tr-TR" sz="2400" dirty="0">
              <a:solidFill>
                <a:srgbClr val="C00000"/>
              </a:solidFill>
            </a:endParaRPr>
          </a:p>
        </p:txBody>
      </p:sp>
      <p:pic>
        <p:nvPicPr>
          <p:cNvPr id="3" name="Picture 2" descr="https://encrypted-tbn0.gstatic.com/images?q=tbn:ANd9GcTyZFNnOujN5Nn-xcDkt_-LOqbSlgwVnVgGI_eznz77WjGGXQ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060" y="135621"/>
            <a:ext cx="4783178" cy="6059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3664688" y="0"/>
            <a:ext cx="8527312" cy="4327451"/>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a:stretch>
            <a:fillRect/>
          </a:stretch>
        </p:blipFill>
        <p:spPr>
          <a:xfrm>
            <a:off x="4480949" y="4986269"/>
            <a:ext cx="2313255" cy="1370053"/>
          </a:xfrm>
          <a:prstGeom prst="rect">
            <a:avLst/>
          </a:prstGeom>
        </p:spPr>
      </p:pic>
      <p:sp>
        <p:nvSpPr>
          <p:cNvPr id="5" name="4 Sağ Ok"/>
          <p:cNvSpPr/>
          <p:nvPr/>
        </p:nvSpPr>
        <p:spPr>
          <a:xfrm>
            <a:off x="372140" y="123337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smtClean="0"/>
              <a:t>Zorba bir öğrenci misin?</a:t>
            </a:r>
            <a:endParaRPr lang="tr-TR"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a:stretch>
            <a:fillRect/>
          </a:stretch>
        </p:blipFill>
        <p:spPr>
          <a:xfrm>
            <a:off x="7099526" y="1640476"/>
            <a:ext cx="3542348" cy="4105619"/>
          </a:xfrm>
          <a:prstGeom prst="rect">
            <a:avLst/>
          </a:prstGeom>
        </p:spPr>
      </p:pic>
    </p:spTree>
    <p:extLst>
      <p:ext uri="{BB962C8B-B14F-4D97-AF65-F5344CB8AC3E}">
        <p14:creationId xmlns:p14="http://schemas.microsoft.com/office/powerpoint/2010/main" val="345167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a:stretch>
            <a:fillRect/>
          </a:stretch>
        </p:blipFill>
        <p:spPr>
          <a:xfrm>
            <a:off x="1057274" y="2004876"/>
            <a:ext cx="4096023" cy="4378507"/>
          </a:xfrm>
          <a:prstGeom prst="rect">
            <a:avLst/>
          </a:prstGeom>
        </p:spPr>
      </p:pic>
    </p:spTree>
    <p:extLst>
      <p:ext uri="{BB962C8B-B14F-4D97-AF65-F5344CB8AC3E}">
        <p14:creationId xmlns:p14="http://schemas.microsoft.com/office/powerpoint/2010/main" val="322736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a:stretch>
            <a:fillRect/>
          </a:stretch>
        </p:blipFill>
        <p:spPr>
          <a:xfrm>
            <a:off x="960514" y="1865395"/>
            <a:ext cx="5765139" cy="3770771"/>
          </a:xfrm>
          <a:prstGeom prst="rect">
            <a:avLst/>
          </a:prstGeom>
        </p:spPr>
      </p:pic>
    </p:spTree>
    <p:extLst>
      <p:ext uri="{BB962C8B-B14F-4D97-AF65-F5344CB8AC3E}">
        <p14:creationId xmlns:p14="http://schemas.microsoft.com/office/powerpoint/2010/main" val="2815846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1571</Words>
  <Application>Microsoft Office PowerPoint</Application>
  <PresentationFormat>Geniş ekran</PresentationFormat>
  <Paragraphs>141</Paragraphs>
  <Slides>37</Slides>
  <Notes>21</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37</vt:i4>
      </vt:variant>
    </vt:vector>
  </HeadingPairs>
  <TitlesOfParts>
    <vt:vector size="49" baseType="lpstr">
      <vt:lpstr>Arial</vt:lpstr>
      <vt:lpstr>Arial Narrow</vt:lpstr>
      <vt:lpstr>Calibri</vt:lpstr>
      <vt:lpstr>Calibri Light</vt:lpstr>
      <vt:lpstr>Century Gothic</vt:lpstr>
      <vt:lpstr>Comic Sans MS</vt:lpstr>
      <vt:lpstr>Lucida Sans Unicode</vt:lpstr>
      <vt:lpstr>Tahoma</vt:lpstr>
      <vt:lpstr>Times New Roman</vt:lpstr>
      <vt:lpstr>Wingdings</vt:lpstr>
      <vt:lpstr>Wingdings 3</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Zorbaca davranışlar sergileyeceğimiz zaman;</vt:lpstr>
      <vt:lpstr>İlk önce öfkemizi kontrol edebilmeyi öğrenmeliyiz.</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pc</cp:lastModifiedBy>
  <cp:revision>52</cp:revision>
  <dcterms:created xsi:type="dcterms:W3CDTF">2015-01-30T09:02:19Z</dcterms:created>
  <dcterms:modified xsi:type="dcterms:W3CDTF">2017-11-07T07:56:48Z</dcterms:modified>
</cp:coreProperties>
</file>